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60"/>
  </p:notesMasterIdLst>
  <p:sldIdLst>
    <p:sldId id="256" r:id="rId2"/>
    <p:sldId id="401" r:id="rId3"/>
    <p:sldId id="404" r:id="rId4"/>
    <p:sldId id="406" r:id="rId5"/>
    <p:sldId id="407" r:id="rId6"/>
    <p:sldId id="408" r:id="rId7"/>
    <p:sldId id="409" r:id="rId8"/>
    <p:sldId id="410" r:id="rId9"/>
    <p:sldId id="428" r:id="rId10"/>
    <p:sldId id="411" r:id="rId11"/>
    <p:sldId id="412" r:id="rId12"/>
    <p:sldId id="429" r:id="rId13"/>
    <p:sldId id="413" r:id="rId14"/>
    <p:sldId id="414" r:id="rId15"/>
    <p:sldId id="431" r:id="rId16"/>
    <p:sldId id="415" r:id="rId17"/>
    <p:sldId id="416" r:id="rId18"/>
    <p:sldId id="432" r:id="rId19"/>
    <p:sldId id="443" r:id="rId20"/>
    <p:sldId id="419" r:id="rId21"/>
    <p:sldId id="421" r:id="rId22"/>
    <p:sldId id="435" r:id="rId23"/>
    <p:sldId id="422" r:id="rId24"/>
    <p:sldId id="437" r:id="rId25"/>
    <p:sldId id="423" r:id="rId26"/>
    <p:sldId id="424" r:id="rId27"/>
    <p:sldId id="438" r:id="rId28"/>
    <p:sldId id="425" r:id="rId29"/>
    <p:sldId id="439" r:id="rId30"/>
    <p:sldId id="426" r:id="rId31"/>
    <p:sldId id="402" r:id="rId32"/>
    <p:sldId id="427" r:id="rId33"/>
    <p:sldId id="433" r:id="rId34"/>
    <p:sldId id="417" r:id="rId35"/>
    <p:sldId id="434" r:id="rId36"/>
    <p:sldId id="441" r:id="rId37"/>
    <p:sldId id="442" r:id="rId38"/>
    <p:sldId id="430" r:id="rId39"/>
    <p:sldId id="444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corbat" initials="lc" lastIdx="1" clrIdx="0">
    <p:extLst>
      <p:ext uri="{19B8F6BF-5375-455C-9EA6-DF929625EA0E}">
        <p15:presenceInfo xmlns:p15="http://schemas.microsoft.com/office/powerpoint/2012/main" userId="1f1305f9a5127c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2922" autoAdjust="0"/>
  </p:normalViewPr>
  <p:slideViewPr>
    <p:cSldViewPr snapToGrid="0">
      <p:cViewPr>
        <p:scale>
          <a:sx n="66" d="100"/>
          <a:sy n="66" d="100"/>
        </p:scale>
        <p:origin x="-336" y="12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7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EA018-0C00-482D-83AF-F0D7DD3049EF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A6512-2097-442C-BFD9-DF65B39D2D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93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769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Problème complexe</a:t>
            </a:r>
            <a:endParaRPr lang="fr-FR" dirty="0"/>
          </a:p>
          <a:p>
            <a:r>
              <a:rPr lang="fr-FR" dirty="0" smtClean="0"/>
              <a:t>Donner</a:t>
            </a:r>
            <a:r>
              <a:rPr lang="fr-FR" baseline="0" dirty="0" smtClean="0"/>
              <a:t> l’exemple d’adaptation avec la tenue de soirée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0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seuils</a:t>
            </a:r>
            <a:r>
              <a:rPr lang="fr-FR" baseline="0" dirty="0" smtClean="0"/>
              <a:t> sont là pour garantir l’homogénéité de la région</a:t>
            </a:r>
          </a:p>
          <a:p>
            <a:r>
              <a:rPr lang="fr-FR" baseline="0" dirty="0" smtClean="0"/>
              <a:t>Les germes et les seuils vont donc constituer les données de la partie solution de nos cas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309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: pas</a:t>
            </a:r>
            <a:r>
              <a:rPr lang="fr-FR" baseline="0" dirty="0" smtClean="0"/>
              <a:t> besoin d’un énorme quantité de données initialement </a:t>
            </a:r>
            <a:r>
              <a:rPr lang="fr-FR" baseline="0" dirty="0" smtClean="0">
                <a:sym typeface="Wingdings" panose="05000000000000000000" pitchFamily="2" charset="2"/>
              </a:rPr>
              <a:t> pratique dans notre projet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Résoudre ders problèmes non généralisables par une théorie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9531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 </a:t>
            </a:r>
          </a:p>
          <a:p>
            <a:r>
              <a:rPr lang="fr-FR" dirty="0" smtClean="0"/>
              <a:t>deux images peuvent être très similaires concernant les informations statistiques de l’image (moyenne, variance, </a:t>
            </a:r>
            <a:r>
              <a:rPr lang="fr-FR" dirty="0" err="1" smtClean="0"/>
              <a:t>kurtosis</a:t>
            </a:r>
            <a:r>
              <a:rPr lang="fr-FR" dirty="0" smtClean="0"/>
              <a:t>, etc.) mais pour autant rien n’indique que la tumeur, le rein et les autres objets à segmenter se trouvent aux mêmes endroits dans les deux cas (le nouveau cas et le cas remémoré)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947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Echographie moins</a:t>
            </a:r>
            <a:r>
              <a:rPr lang="fr-FR" baseline="0" dirty="0" smtClean="0"/>
              <a:t> lourde pour l’enfant</a:t>
            </a:r>
          </a:p>
          <a:p>
            <a:r>
              <a:rPr lang="fr-FR" baseline="0" dirty="0" smtClean="0"/>
              <a:t>Informations vagues quant à la position des organes et de la tumeur</a:t>
            </a:r>
          </a:p>
          <a:p>
            <a:r>
              <a:rPr lang="fr-FR" baseline="0" dirty="0" smtClean="0"/>
              <a:t>Informations stockables dans les en-têtes des scanners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894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Expliquer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639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Relations</a:t>
            </a:r>
            <a:r>
              <a:rPr lang="fr-FR" baseline="0" dirty="0" smtClean="0"/>
              <a:t> des objets à segmenter les uns par rapport aux autres, par exemple Tumeur </a:t>
            </a:r>
            <a:r>
              <a:rPr lang="fr-FR" baseline="0" dirty="0" err="1" smtClean="0"/>
              <a:t>aDroiteDe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ReinGauche</a:t>
            </a:r>
            <a:endParaRPr lang="fr-FR" baseline="0" dirty="0" smtClean="0"/>
          </a:p>
          <a:p>
            <a:r>
              <a:rPr lang="fr-FR" baseline="0" dirty="0" smtClean="0"/>
              <a:t>Où à chaque fois on a donc besoin d’un point de référence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951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: pas</a:t>
            </a:r>
            <a:r>
              <a:rPr lang="fr-FR" baseline="0" dirty="0" smtClean="0"/>
              <a:t> besoin d’un énorme quantité de données initialement </a:t>
            </a:r>
            <a:r>
              <a:rPr lang="fr-FR" baseline="0" dirty="0" smtClean="0">
                <a:sym typeface="Wingdings" panose="05000000000000000000" pitchFamily="2" charset="2"/>
              </a:rPr>
              <a:t> pratique dans notre projet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Résoudre ders problèmes non généralisables par une théorie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91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Fusion par t-norme (min(</a:t>
            </a:r>
            <a:r>
              <a:rPr lang="fr-FR" dirty="0" err="1" smtClean="0"/>
              <a:t>x,y</a:t>
            </a:r>
            <a:r>
              <a:rPr lang="fr-FR" dirty="0" smtClean="0"/>
              <a:t>))</a:t>
            </a:r>
          </a:p>
          <a:p>
            <a:r>
              <a:rPr lang="fr-FR" dirty="0" smtClean="0"/>
              <a:t>Triplet de </a:t>
            </a:r>
            <a:r>
              <a:rPr lang="fr-FR" dirty="0" err="1" smtClean="0"/>
              <a:t>Zadeh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927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Germe :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aseline="0" dirty="0" smtClean="0"/>
              <a:t>Coordonnées 2D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aseline="0" dirty="0" smtClean="0"/>
              <a:t>Couleur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aseline="0" dirty="0" smtClean="0"/>
              <a:t>Seuils (un seuil par objet, expliquer pourquoi)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fr-FR" baseline="0" dirty="0" smtClean="0"/>
              <a:t>Inutiles = pour supprimer les muscles qui gênent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 dirty="0" smtClean="0"/>
              <a:t>Étude statistique réalisée pour déterminer quels descripteurs utiliser (pour infos Image)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fr-FR" dirty="0" smtClean="0"/>
              <a:t>RàPC1 = statistique RàPC2</a:t>
            </a:r>
            <a:r>
              <a:rPr lang="fr-FR" baseline="0" dirty="0" smtClean="0"/>
              <a:t> = relationnel</a:t>
            </a:r>
            <a:endParaRPr lang="fr-FR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017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291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Version hybride</a:t>
            </a:r>
            <a:r>
              <a:rPr lang="fr-FR" baseline="0" dirty="0" smtClean="0"/>
              <a:t> basée sur </a:t>
            </a:r>
            <a:r>
              <a:rPr lang="fr-FR" baseline="0" dirty="0" err="1" smtClean="0"/>
              <a:t>Perner</a:t>
            </a:r>
            <a:r>
              <a:rPr lang="fr-FR" baseline="0" dirty="0" smtClean="0"/>
              <a:t> + MSSIM (compression d’images)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MSSIM = version améliorée de SSIM utilisée en compression d’images.</a:t>
            </a:r>
          </a:p>
          <a:p>
            <a:r>
              <a:rPr lang="fr-FR" baseline="0" dirty="0" smtClean="0"/>
              <a:t>Elle fait un fenêtrage qui augmente la précision de la mesure</a:t>
            </a:r>
          </a:p>
          <a:p>
            <a:endParaRPr lang="fr-FR" baseline="0" dirty="0" smtClean="0"/>
          </a:p>
          <a:p>
            <a:r>
              <a:rPr lang="fr-FR" baseline="0" dirty="0" smtClean="0"/>
              <a:t>SN se base sur la comparaison des valeurs des descripteurs convertis en binaire</a:t>
            </a:r>
          </a:p>
          <a:p>
            <a:endParaRPr lang="fr-FR" baseline="0" dirty="0" smtClean="0"/>
          </a:p>
          <a:p>
            <a:r>
              <a:rPr lang="fr-FR" baseline="0" dirty="0" smtClean="0"/>
              <a:t>Mon choix a été contraint pour les </a:t>
            </a:r>
            <a:r>
              <a:rPr lang="fr-FR" baseline="0" dirty="0" err="1" smtClean="0"/>
              <a:t>meta-données</a:t>
            </a:r>
            <a:r>
              <a:rPr lang="fr-FR" baseline="0" dirty="0" smtClean="0"/>
              <a:t> car je n’avais pas de données pour tester et comparer</a:t>
            </a:r>
          </a:p>
          <a:p>
            <a:r>
              <a:rPr lang="fr-FR" baseline="0" dirty="0" smtClean="0"/>
              <a:t>J’ai fais une étude statistique de comparaison pour le choix de la formule de la partie Image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633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Égalisation d’histogramme</a:t>
            </a:r>
          </a:p>
          <a:p>
            <a:r>
              <a:rPr lang="fr-FR" dirty="0" smtClean="0"/>
              <a:t>Filtre médian</a:t>
            </a:r>
          </a:p>
          <a:p>
            <a:r>
              <a:rPr lang="fr-FR" dirty="0" err="1" smtClean="0"/>
              <a:t>Unshapred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Qui sont paramétrables et interchangeables, donc on les stocks dans la solution du RàPC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552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germe est à placer à l’endroit le plus</a:t>
            </a:r>
            <a:r>
              <a:rPr lang="fr-FR" baseline="0" dirty="0" smtClean="0"/>
              <a:t> blanc de l’image</a:t>
            </a:r>
          </a:p>
          <a:p>
            <a:pPr marL="0" indent="0">
              <a:buNone/>
            </a:pPr>
            <a:r>
              <a:rPr lang="fr-FR" dirty="0" smtClean="0"/>
              <a:t>Positionnement flou de la tumeur</a:t>
            </a:r>
          </a:p>
          <a:p>
            <a:pPr lvl="1"/>
            <a:r>
              <a:rPr lang="fr-FR" dirty="0" smtClean="0"/>
              <a:t>Ensemble de relations spatiales définissant la position</a:t>
            </a:r>
          </a:p>
          <a:p>
            <a:pPr lvl="1"/>
            <a:r>
              <a:rPr lang="fr-FR" dirty="0" smtClean="0"/>
              <a:t>Objet simplifié en un point : son centre de gravité</a:t>
            </a:r>
          </a:p>
          <a:p>
            <a:pPr lvl="1"/>
            <a:r>
              <a:rPr lang="fr-FR" dirty="0" smtClean="0"/>
              <a:t>Fusion des relations par t-norme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318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: pas</a:t>
            </a:r>
            <a:r>
              <a:rPr lang="fr-FR" baseline="0" dirty="0" smtClean="0"/>
              <a:t> besoin d’un énorme quantité de données initialement </a:t>
            </a:r>
            <a:r>
              <a:rPr lang="fr-FR" baseline="0" dirty="0" smtClean="0">
                <a:sym typeface="Wingdings" panose="05000000000000000000" pitchFamily="2" charset="2"/>
              </a:rPr>
              <a:t> pratique dans notre projet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Résoudre ders problèmes non généralisables par une théorie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17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: pas</a:t>
            </a:r>
            <a:r>
              <a:rPr lang="fr-FR" baseline="0" dirty="0" smtClean="0"/>
              <a:t> besoin d’un énorme quantité de données initialement </a:t>
            </a:r>
            <a:r>
              <a:rPr lang="fr-FR" baseline="0" dirty="0" smtClean="0">
                <a:sym typeface="Wingdings" panose="05000000000000000000" pitchFamily="2" charset="2"/>
              </a:rPr>
              <a:t> pratique dans notre projet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Résoudre ders problèmes non généralisables par une théorie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969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: pas</a:t>
            </a:r>
            <a:r>
              <a:rPr lang="fr-FR" baseline="0" dirty="0" smtClean="0"/>
              <a:t> besoin d’un énorme quantité de données initialement </a:t>
            </a:r>
            <a:r>
              <a:rPr lang="fr-FR" baseline="0" dirty="0" smtClean="0">
                <a:sym typeface="Wingdings" panose="05000000000000000000" pitchFamily="2" charset="2"/>
              </a:rPr>
              <a:t> pratique dans notre projet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Résoudre ders problèmes non généralisables par une théorie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159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: pas</a:t>
            </a:r>
            <a:r>
              <a:rPr lang="fr-FR" baseline="0" dirty="0" smtClean="0"/>
              <a:t> besoin d’un énorme quantité de données initialement </a:t>
            </a:r>
            <a:r>
              <a:rPr lang="fr-FR" baseline="0" dirty="0" smtClean="0">
                <a:sym typeface="Wingdings" panose="05000000000000000000" pitchFamily="2" charset="2"/>
              </a:rPr>
              <a:t> pratique dans notre projet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Résoudre ders problèmes non généralisables par une théorie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506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L’adaptation ne se voit pas car c’est juste</a:t>
            </a:r>
            <a:r>
              <a:rPr lang="fr-FR" baseline="0" dirty="0" smtClean="0"/>
              <a:t> un calcul</a:t>
            </a:r>
          </a:p>
          <a:p>
            <a:r>
              <a:rPr lang="fr-FR" baseline="0" dirty="0" smtClean="0"/>
              <a:t>La fermeture est directement faite ici, et n’est pas suffisante pour la tumeur </a:t>
            </a:r>
          </a:p>
          <a:p>
            <a:r>
              <a:rPr lang="fr-FR" baseline="0" dirty="0" smtClean="0"/>
              <a:t>Rein super bon, Tumeur bof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075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37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err="1" smtClean="0">
                <a:sym typeface="Wingdings" panose="05000000000000000000" pitchFamily="2" charset="2"/>
              </a:rPr>
              <a:t>Deep</a:t>
            </a:r>
            <a:r>
              <a:rPr lang="fr-FR" baseline="0" dirty="0" smtClean="0">
                <a:sym typeface="Wingdings" panose="05000000000000000000" pitchFamily="2" charset="2"/>
              </a:rPr>
              <a:t> Learning utilisé : FCN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92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SAIAD</a:t>
            </a:r>
            <a:r>
              <a:rPr lang="fr-FR" baseline="0" dirty="0" smtClean="0"/>
              <a:t> : </a:t>
            </a:r>
            <a:r>
              <a:rPr lang="fr-FR" dirty="0" smtClean="0"/>
              <a:t>Segmentation Automatique de reins tumoraux chez l’enfant par Intelligence Artificielle </a:t>
            </a:r>
            <a:r>
              <a:rPr lang="fr-FR" dirty="0" smtClean="0"/>
              <a:t>Distribuée</a:t>
            </a:r>
          </a:p>
          <a:p>
            <a:r>
              <a:rPr lang="fr-FR" dirty="0" smtClean="0"/>
              <a:t>ASKID : </a:t>
            </a:r>
            <a:r>
              <a:rPr lang="fr-FR" dirty="0" err="1" smtClean="0"/>
              <a:t>Automatic</a:t>
            </a:r>
            <a:r>
              <a:rPr lang="fr-FR" dirty="0" smtClean="0"/>
              <a:t> Segmentation of </a:t>
            </a:r>
            <a:r>
              <a:rPr lang="fr-FR" dirty="0" err="1" smtClean="0"/>
              <a:t>KIDney</a:t>
            </a:r>
            <a:r>
              <a:rPr lang="fr-FR" dirty="0" smtClean="0"/>
              <a:t> </a:t>
            </a:r>
            <a:r>
              <a:rPr lang="fr-FR" dirty="0" err="1" smtClean="0"/>
              <a:t>Tumours</a:t>
            </a:r>
            <a:endParaRPr lang="fr-FR" dirty="0" smtClean="0"/>
          </a:p>
          <a:p>
            <a:r>
              <a:rPr lang="fr-FR" dirty="0" smtClean="0"/>
              <a:t>Tumeur : Dire que c’est le cancer le plus fréquent</a:t>
            </a:r>
            <a:r>
              <a:rPr lang="fr-FR" baseline="0" dirty="0" smtClean="0"/>
              <a:t> au niveau de l’abdomen chez l’enfant</a:t>
            </a:r>
          </a:p>
          <a:p>
            <a:r>
              <a:rPr lang="fr-FR" baseline="0" dirty="0" smtClean="0"/>
              <a:t>Chronophage : Les chirurgiens étudient 250 coupes de l’abdomen pour visualiser la tumeur en entier</a:t>
            </a:r>
          </a:p>
          <a:p>
            <a:r>
              <a:rPr lang="fr-FR" dirty="0" smtClean="0"/>
              <a:t>Définir la segmentation : attribuer à chaque</a:t>
            </a:r>
            <a:r>
              <a:rPr lang="fr-FR" baseline="0" dirty="0" smtClean="0"/>
              <a:t> pixel une unique région correspondant à un objet</a:t>
            </a:r>
            <a:endParaRPr lang="fr-FR" dirty="0" smtClean="0"/>
          </a:p>
          <a:p>
            <a:r>
              <a:rPr lang="fr-FR" dirty="0" smtClean="0"/>
              <a:t>Objectif : segmentation</a:t>
            </a:r>
            <a:r>
              <a:rPr lang="fr-FR" baseline="0" dirty="0" smtClean="0"/>
              <a:t> 2D puis reconstruction en 3D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109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Croissance de régions montre ses limites surtout pour les zones non</a:t>
            </a:r>
            <a:r>
              <a:rPr lang="fr-FR" baseline="0" dirty="0" smtClean="0"/>
              <a:t> homogènes comme la tumeur</a:t>
            </a:r>
          </a:p>
          <a:p>
            <a:r>
              <a:rPr lang="fr-FR" baseline="0" dirty="0" smtClean="0"/>
              <a:t>Mise en compétition des techniques d’IA </a:t>
            </a:r>
            <a:r>
              <a:rPr lang="fr-FR" baseline="0" dirty="0" smtClean="0">
                <a:sym typeface="Wingdings" panose="05000000000000000000" pitchFamily="2" charset="2"/>
              </a:rPr>
              <a:t> </a:t>
            </a:r>
            <a:r>
              <a:rPr lang="fr-FR" baseline="0" dirty="0" err="1" smtClean="0">
                <a:sym typeface="Wingdings" panose="05000000000000000000" pitchFamily="2" charset="2"/>
              </a:rPr>
              <a:t>Deep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learning</a:t>
            </a:r>
            <a:r>
              <a:rPr lang="fr-FR" baseline="0" dirty="0" smtClean="0">
                <a:sym typeface="Wingdings" panose="05000000000000000000" pitchFamily="2" charset="2"/>
              </a:rPr>
              <a:t> et CRF puis agrégation/arbitrage des résultats de segmentation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smtClean="0">
                <a:sym typeface="Wingdings" panose="05000000000000000000" pitchFamily="2" charset="2"/>
              </a:rPr>
              <a:t>Système hybride où l’on assignerait à une technique une tâche particulière, par exemple le rein pour le RàPC.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Plan personnel : intéressant domaine concret au contact des chirurgiens dont on a envie de résoudre les problématiques importantes (santé)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803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: pas</a:t>
            </a:r>
            <a:r>
              <a:rPr lang="fr-FR" baseline="0" dirty="0" smtClean="0"/>
              <a:t> besoin d’un énorme quantité de données initialement </a:t>
            </a:r>
            <a:r>
              <a:rPr lang="fr-FR" baseline="0" dirty="0" smtClean="0">
                <a:sym typeface="Wingdings" panose="05000000000000000000" pitchFamily="2" charset="2"/>
              </a:rPr>
              <a:t> pratique dans notre projet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Résoudre ders problèmes non généralisables par une théorie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Germe :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aseline="0" dirty="0" smtClean="0"/>
              <a:t>Coordonnées 2D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aseline="0" dirty="0" smtClean="0"/>
              <a:t>Couleur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baseline="0" dirty="0" smtClean="0"/>
              <a:t>Seuils (un seuil par objet, expliquer pourquoi)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fr-FR" baseline="0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fr-FR" baseline="0" dirty="0" smtClean="0"/>
              <a:t>Inutiles = pour supprimer les muscles qui gênent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7789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Bibliothèque</a:t>
            </a:r>
            <a:r>
              <a:rPr lang="fr-FR" baseline="0" dirty="0" smtClean="0"/>
              <a:t> de manipulation et de traitement d’images : ImageJ</a:t>
            </a:r>
          </a:p>
          <a:p>
            <a:r>
              <a:rPr lang="fr-FR" baseline="0" dirty="0" smtClean="0"/>
              <a:t>Que j’ai intégrée à un projet Java sous Eclipse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513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Version hybride</a:t>
            </a:r>
            <a:r>
              <a:rPr lang="fr-FR" baseline="0" dirty="0" smtClean="0"/>
              <a:t> basée sur </a:t>
            </a:r>
            <a:r>
              <a:rPr lang="fr-FR" baseline="0" dirty="0" err="1" smtClean="0"/>
              <a:t>Perner</a:t>
            </a:r>
            <a:r>
              <a:rPr lang="fr-FR" baseline="0" dirty="0" smtClean="0"/>
              <a:t> + MSSIM (compression d’images)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489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savoir que pour le</a:t>
            </a:r>
            <a:r>
              <a:rPr lang="fr-FR" baseline="0" dirty="0"/>
              <a:t> sexe qui n’est pas à priori une donnée métrique on peut définir M = 1, F = 0 par exemple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498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Trouver</a:t>
            </a:r>
            <a:r>
              <a:rPr lang="fr-FR" baseline="0" dirty="0" smtClean="0"/>
              <a:t> des solution pour segmenter de manière efficace les objets en 2D d’après les scanners</a:t>
            </a:r>
          </a:p>
          <a:p>
            <a:endParaRPr lang="fr-FR" baseline="0" dirty="0" smtClean="0"/>
          </a:p>
          <a:p>
            <a:r>
              <a:rPr lang="fr-FR" baseline="0" dirty="0" smtClean="0"/>
              <a:t>Introduire l’exemple de la tenue de soirée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324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721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937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Mesure de similarité et recherche du cas le plus similaire da	ns la base, ici représenté</a:t>
            </a:r>
            <a:r>
              <a:rPr lang="fr-FR" baseline="0" dirty="0"/>
              <a:t> en Rouge </a:t>
            </a:r>
          </a:p>
          <a:p>
            <a:r>
              <a:rPr lang="fr-FR" baseline="0" dirty="0"/>
              <a:t>On se remémore ensuite la solution du cas le plus similaire</a:t>
            </a:r>
          </a:p>
          <a:p>
            <a:r>
              <a:rPr lang="fr-FR" baseline="0" dirty="0"/>
              <a:t>On adapte cette solution à notre nouveau problème, en modifiant les paramètres par exemple</a:t>
            </a:r>
          </a:p>
          <a:p>
            <a:r>
              <a:rPr lang="fr-FR" baseline="0" dirty="0"/>
              <a:t>On exécute ensuite le programme avec la solution adaptée, et si le résultat du programme est satisfaisant, on stocke le cas </a:t>
            </a:r>
            <a:r>
              <a:rPr lang="fr-FR" baseline="0" dirty="0" err="1"/>
              <a:t>probleme+solution</a:t>
            </a:r>
            <a:r>
              <a:rPr lang="fr-FR" baseline="0" dirty="0"/>
              <a:t> dans la base de cas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747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 conclusion : tumeur </a:t>
            </a:r>
            <a:r>
              <a:rPr lang="fr-FR" dirty="0" err="1" smtClean="0"/>
              <a:t>bcp</a:t>
            </a:r>
            <a:r>
              <a:rPr lang="fr-FR" dirty="0" smtClean="0"/>
              <a:t> plus complexe à segmenter que d’autres structures du</a:t>
            </a:r>
            <a:r>
              <a:rPr lang="fr-FR" baseline="0" dirty="0" smtClean="0"/>
              <a:t> corps humain (ex: cerveau)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6432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image</a:t>
            </a:r>
            <a:r>
              <a:rPr lang="fr-FR" baseline="0" dirty="0"/>
              <a:t> très semblable au nouveau cas mais présentant une tumeur au mauvais endroit est tout de même exploitable pour les seuils de la croissance de régions</a:t>
            </a:r>
          </a:p>
          <a:p>
            <a:r>
              <a:rPr lang="fr-FR" baseline="0" dirty="0"/>
              <a:t>Une image très différente mais ayant une disposition des organes semblable est très utile pour positionner les germes</a:t>
            </a:r>
          </a:p>
          <a:p>
            <a:r>
              <a:rPr lang="fr-FR" baseline="0" dirty="0"/>
              <a:t>Voila pourquoi on fait un double RàPC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0155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49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savoir que pour le</a:t>
            </a:r>
            <a:r>
              <a:rPr lang="fr-FR" baseline="0" dirty="0"/>
              <a:t> sexe qui n’est pas à priori une donnée métrique on peut définir M = 1, F = 0 par exemple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246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106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b="1" dirty="0"/>
              <a:t>Ontologie</a:t>
            </a:r>
            <a:r>
              <a:rPr lang="fr-FR" sz="1200" dirty="0"/>
              <a:t> : « Spécification formelle et explicite d’une conceptualisation partagée »</a:t>
            </a:r>
          </a:p>
          <a:p>
            <a:pPr marL="0" indent="0">
              <a:buNone/>
            </a:pPr>
            <a:r>
              <a:rPr lang="fr-FR" sz="1200" dirty="0"/>
              <a:t>= Représentation des connaissances dans un domaine.</a:t>
            </a:r>
          </a:p>
          <a:p>
            <a:pPr marL="0" indent="0">
              <a:buNone/>
            </a:pPr>
            <a:endParaRPr lang="fr-FR" sz="1200" dirty="0"/>
          </a:p>
          <a:p>
            <a:pPr marL="0" indent="0">
              <a:buNone/>
            </a:pPr>
            <a:r>
              <a:rPr lang="fr-FR" sz="1200" dirty="0"/>
              <a:t>Si</a:t>
            </a:r>
            <a:r>
              <a:rPr lang="fr-FR" sz="1200" baseline="0" dirty="0"/>
              <a:t> on a comme information « Tumeur </a:t>
            </a:r>
            <a:r>
              <a:rPr lang="fr-FR" sz="1200" baseline="0" dirty="0" err="1"/>
              <a:t>aGaucheDe</a:t>
            </a:r>
            <a:r>
              <a:rPr lang="fr-FR" sz="1200" baseline="0" dirty="0"/>
              <a:t> Colonne » « Tumeur </a:t>
            </a:r>
            <a:r>
              <a:rPr lang="fr-FR" sz="1200" baseline="0" dirty="0" err="1"/>
              <a:t>aDroiteDe</a:t>
            </a:r>
            <a:r>
              <a:rPr lang="fr-FR" sz="1200" baseline="0" dirty="0"/>
              <a:t> </a:t>
            </a:r>
            <a:r>
              <a:rPr lang="fr-FR" sz="1200" baseline="0" dirty="0" err="1"/>
              <a:t>ReinDroit</a:t>
            </a:r>
            <a:r>
              <a:rPr lang="fr-FR" sz="1200" baseline="0" dirty="0"/>
              <a:t> » « Tumeur </a:t>
            </a:r>
            <a:r>
              <a:rPr lang="fr-FR" sz="1200" baseline="0" dirty="0" err="1"/>
              <a:t>procheDe</a:t>
            </a:r>
            <a:r>
              <a:rPr lang="fr-FR" sz="1200" baseline="0" dirty="0"/>
              <a:t> Colonne »</a:t>
            </a:r>
          </a:p>
          <a:p>
            <a:pPr marL="0" indent="0">
              <a:buNone/>
            </a:pPr>
            <a:r>
              <a:rPr lang="fr-FR" sz="1200" baseline="0" dirty="0"/>
              <a:t>On va pouvoir comparer cela à un autre cas similaire mais formé comme suit : « Tumeur </a:t>
            </a:r>
            <a:r>
              <a:rPr lang="fr-FR" sz="1200" baseline="0" dirty="0" err="1"/>
              <a:t>aDoiteDe</a:t>
            </a:r>
            <a:r>
              <a:rPr lang="fr-FR" sz="1200" baseline="0" dirty="0"/>
              <a:t> </a:t>
            </a:r>
            <a:r>
              <a:rPr lang="fr-FR" sz="1200" baseline="0" dirty="0" err="1"/>
              <a:t>ReinDroit</a:t>
            </a:r>
            <a:r>
              <a:rPr lang="fr-FR" sz="1200" baseline="0" dirty="0"/>
              <a:t> » « Tumeur </a:t>
            </a:r>
            <a:r>
              <a:rPr lang="fr-FR" sz="1200" baseline="0" dirty="0" err="1"/>
              <a:t>MoyennementProcheDe</a:t>
            </a:r>
            <a:r>
              <a:rPr lang="fr-FR" sz="1200" baseline="0" dirty="0"/>
              <a:t> </a:t>
            </a:r>
            <a:r>
              <a:rPr lang="fr-FR" sz="1200" baseline="0" dirty="0" err="1"/>
              <a:t>ReinDroit</a:t>
            </a:r>
            <a:r>
              <a:rPr lang="fr-FR" sz="1200" baseline="0" dirty="0"/>
              <a:t> »</a:t>
            </a:r>
          </a:p>
          <a:p>
            <a:pPr marL="0" indent="0">
              <a:buNone/>
            </a:pPr>
            <a:r>
              <a:rPr lang="fr-FR" sz="1200" baseline="0" dirty="0"/>
              <a:t>Qui donne environ la même </a:t>
            </a:r>
            <a:r>
              <a:rPr lang="fr-FR" sz="1200" baseline="0" dirty="0" err="1"/>
              <a:t>chôse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34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Fusion de relations spatiales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5022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Après une itération des voisin direct on recommence avec les voisions à deux crans, trois crans,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815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882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/>
              <a:t>Sans suppression des muscles la tumeur se propagerait sur les muscles</a:t>
            </a:r>
          </a:p>
          <a:p>
            <a:r>
              <a:rPr lang="fr-FR" baseline="0" dirty="0"/>
              <a:t>Des post traitements sont à envisager bien entendu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0072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36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Trouver</a:t>
            </a:r>
            <a:r>
              <a:rPr lang="fr-FR" baseline="0" dirty="0" smtClean="0"/>
              <a:t> des solution pour segmenter de manière efficace les objets en 2D d’après les scanners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4518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Sans adaptation le germe</a:t>
            </a:r>
            <a:r>
              <a:rPr lang="fr-FR" baseline="0" dirty="0"/>
              <a:t> se trouve dans la tumeur donc le résultat est totalement faux.</a:t>
            </a:r>
            <a:br>
              <a:rPr lang="fr-FR" baseline="0" dirty="0"/>
            </a:br>
            <a:r>
              <a:rPr lang="fr-FR" baseline="0" dirty="0"/>
              <a:t>Avec adaptation même si il manque du rein, c’est déjà beaucoup mieux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21B9-9FE5-432F-A9DE-276993DF5943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5092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49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Trouver</a:t>
            </a:r>
            <a:r>
              <a:rPr lang="fr-FR" baseline="0" dirty="0" smtClean="0"/>
              <a:t> des solution pour segmenter de manière efficace les objets en 2D d’après les scanners</a:t>
            </a:r>
          </a:p>
          <a:p>
            <a:endParaRPr lang="fr-FR" baseline="0" dirty="0" smtClean="0"/>
          </a:p>
          <a:p>
            <a:r>
              <a:rPr lang="fr-FR" baseline="0" dirty="0" smtClean="0"/>
              <a:t>Introduire l’exemple de la tenue de soirée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37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Avantages : pas</a:t>
            </a:r>
            <a:r>
              <a:rPr lang="fr-FR" baseline="0" dirty="0" smtClean="0"/>
              <a:t> besoin d’un énorme quantité de données initialement </a:t>
            </a:r>
            <a:r>
              <a:rPr lang="fr-FR" baseline="0" dirty="0" smtClean="0">
                <a:sym typeface="Wingdings" panose="05000000000000000000" pitchFamily="2" charset="2"/>
              </a:rPr>
              <a:t> pratique dans notre projet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Résoudre ders problèmes non généralisables par une théorie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5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S’exprime sur [0,1]</a:t>
            </a:r>
          </a:p>
          <a:p>
            <a:r>
              <a:rPr lang="fr-FR" dirty="0" smtClean="0"/>
              <a:t>S = 1-D</a:t>
            </a:r>
          </a:p>
          <a:p>
            <a:endParaRPr lang="fr-FR" dirty="0" smtClean="0"/>
          </a:p>
          <a:p>
            <a:r>
              <a:rPr lang="fr-FR" dirty="0" smtClean="0"/>
              <a:t>Les calculs se basent sur des descripteurs des images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Moyenne asymétrie </a:t>
            </a:r>
            <a:r>
              <a:rPr lang="fr-FR" dirty="0" err="1" smtClean="0"/>
              <a:t>kurtosis</a:t>
            </a:r>
            <a:r>
              <a:rPr lang="fr-FR" dirty="0" smtClean="0"/>
              <a:t> variance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Énergie, corrélation, homogénéité locales, etc.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Fourier, </a:t>
            </a:r>
            <a:r>
              <a:rPr lang="fr-FR" dirty="0" err="1" smtClean="0"/>
              <a:t>Wavelet</a:t>
            </a: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Centre de</a:t>
            </a:r>
            <a:r>
              <a:rPr lang="fr-FR" baseline="0" dirty="0" smtClean="0"/>
              <a:t> gravité, aire,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180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S’exprime sur [0,1]</a:t>
            </a:r>
          </a:p>
          <a:p>
            <a:r>
              <a:rPr lang="fr-FR" dirty="0" smtClean="0"/>
              <a:t>S = 1-D</a:t>
            </a:r>
          </a:p>
          <a:p>
            <a:endParaRPr lang="fr-FR" dirty="0" smtClean="0"/>
          </a:p>
          <a:p>
            <a:r>
              <a:rPr lang="fr-FR" dirty="0" smtClean="0"/>
              <a:t>Les calculs se basent sur des descripteurs des images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Moyenne asymétrie </a:t>
            </a:r>
            <a:r>
              <a:rPr lang="fr-FR" dirty="0" err="1" smtClean="0"/>
              <a:t>kurtosis</a:t>
            </a:r>
            <a:r>
              <a:rPr lang="fr-FR" dirty="0" smtClean="0"/>
              <a:t> variance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Énergie, corrélation, homogénéité locales, etc.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Fourier, </a:t>
            </a:r>
            <a:r>
              <a:rPr lang="fr-FR" dirty="0" err="1" smtClean="0"/>
              <a:t>Wavelet</a:t>
            </a:r>
            <a:endParaRPr lang="fr-F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 dirty="0" smtClean="0"/>
              <a:t>Centre de</a:t>
            </a:r>
            <a:r>
              <a:rPr lang="fr-FR" baseline="0" dirty="0" smtClean="0"/>
              <a:t> gravité, aire, etc.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6512-2097-442C-BFD9-DF65B39D2DD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82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4CA4C-D5FA-46DA-A097-32C49B2C45A3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65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2DB08-2D51-441F-9BB9-9149439D2C64}" type="datetime1">
              <a:rPr lang="fr-FR" smtClean="0"/>
              <a:t>12/09/2017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7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1585F-EF11-4B6B-9A22-8385FCCDBF99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955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D6CFA-E0CA-43E9-ACBA-78A8471737B1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107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3C5A-DEF6-41EC-B7E9-803E145F39C4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720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73B9-B08A-4F87-B8A6-BB1FE224823E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398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F60A1-1F22-47EC-BC42-A53C12173354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383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CCA9-5274-4056-86E1-8218A0B6F04A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366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C318C-84A1-4319-B9AF-D0D23A31EF65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74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644A-5489-44A3-8AE9-4D8AFCD66BFE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1255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6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3C2E4-D321-4D27-A7A5-C51F17DE5A37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40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5F2EF-59E7-4C49-BD63-6E07F39D4C12}" type="datetime1">
              <a:rPr lang="fr-FR" smtClean="0"/>
              <a:t>12/09/2017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26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74FF5-E02D-4A53-8D7B-72E28357A210}" type="datetime1">
              <a:rPr lang="fr-FR" smtClean="0"/>
              <a:t>12/09/2017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39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4DA3-7F95-44DC-93F0-12E3F885029E}" type="datetime1">
              <a:rPr lang="fr-FR" smtClean="0"/>
              <a:t>12/09/2017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7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F015-1E6B-4DB4-86BC-AC0BAFCC4F17}" type="datetime1">
              <a:rPr lang="fr-FR" smtClean="0"/>
              <a:t>12/09/2017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73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59DA-B769-4198-9BFF-60BCA8E07FAD}" type="datetime1">
              <a:rPr lang="fr-FR" smtClean="0"/>
              <a:t>12/09/2017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53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682C-AF80-4E2A-9A8F-59554EB4DDF2}" type="datetime1">
              <a:rPr lang="fr-FR" smtClean="0"/>
              <a:t>12/09/2017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764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27612" y="0"/>
            <a:ext cx="1636777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7" y="0"/>
              <a:ext cx="1188597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93FF38-3BD8-4214-8E18-586DF47AAAC5}" type="datetime1">
              <a:rPr lang="fr-FR" smtClean="0"/>
              <a:t>12/09/2017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C07D1D-9040-46BE-96F9-BC33D0812D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49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8" r:id="rId15"/>
    <p:sldLayoutId id="2147483809" r:id="rId16"/>
    <p:sldLayoutId id="2147483810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Feuille_de_calcul_Microsoft_Excel3.xlsx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Feuille_de_calcul_Microsoft_Excel2.xlsx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0" Type="http://schemas.openxmlformats.org/officeDocument/2006/relationships/package" Target="../embeddings/Feuille_de_calcul_Microsoft_Excel4.xlsx"/><Relationship Id="rId4" Type="http://schemas.openxmlformats.org/officeDocument/2006/relationships/package" Target="../embeddings/Feuille_de_calcul_Microsoft_Excel1.xlsx"/><Relationship Id="rId9" Type="http://schemas.openxmlformats.org/officeDocument/2006/relationships/image" Target="../media/image50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EC328EC-1AC0-4A28-A153-333234498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6499" y="2205070"/>
            <a:ext cx="9034943" cy="142460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b="1" dirty="0" smtClean="0">
                <a:latin typeface="Calibri" panose="020F0502020204030204" pitchFamily="34" charset="0"/>
                <a:ea typeface="Arimo" panose="020B0604020202020204" pitchFamily="34" charset="0"/>
                <a:cs typeface="Calibri" panose="020F0502020204030204" pitchFamily="34" charset="0"/>
              </a:rPr>
              <a:t>Démonstrateur basé sur le Raisonnement à Partir de Cas (Intelligence Artificielle) pour l’aide au traitement d’images médicales du cancer du rein chez l’enfant</a:t>
            </a:r>
            <a:endParaRPr lang="fr-FR" sz="4000" b="1" dirty="0">
              <a:latin typeface="Calibri" panose="020F0502020204030204" pitchFamily="34" charset="0"/>
              <a:ea typeface="Arimo" panose="020B06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xmlns="" id="{641FC83D-FB37-412C-A021-44712CE3D9A2}"/>
              </a:ext>
            </a:extLst>
          </p:cNvPr>
          <p:cNvSpPr txBox="1">
            <a:spLocks/>
          </p:cNvSpPr>
          <p:nvPr/>
        </p:nvSpPr>
        <p:spPr>
          <a:xfrm>
            <a:off x="3785110" y="4400342"/>
            <a:ext cx="7766936" cy="10870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Thibault DELAVELLE – Master IPAC Université de Lorraine</a:t>
            </a:r>
          </a:p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Encadrant : M. Julien </a:t>
            </a:r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Henriet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Femto-ST</a:t>
            </a:r>
          </a:p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 septembre 2017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749" y="231092"/>
            <a:ext cx="1692881" cy="5391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4" y="5321963"/>
            <a:ext cx="1439791" cy="5216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459" y="207896"/>
            <a:ext cx="693215" cy="69321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5" y="4309249"/>
            <a:ext cx="818835" cy="63459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5" y="6116799"/>
            <a:ext cx="1653971" cy="5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I. Le </a:t>
            </a:r>
            <a:r>
              <a:rPr lang="fr-FR" dirty="0" smtClean="0"/>
              <a:t>RàPC pour le Traitement d’Images (TI)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Adaptation et révision de la solution</a:t>
            </a:r>
          </a:p>
          <a:p>
            <a:pPr lvl="1"/>
            <a:r>
              <a:rPr lang="fr-FR" dirty="0" smtClean="0"/>
              <a:t>Objectif : affiner la </a:t>
            </a:r>
            <a:r>
              <a:rPr lang="fr-FR" i="1" dirty="0" smtClean="0"/>
              <a:t>Solution </a:t>
            </a:r>
            <a:r>
              <a:rPr lang="fr-FR" dirty="0" smtClean="0"/>
              <a:t>pour correspondre au mieux au nouveau cas à résoudre</a:t>
            </a:r>
          </a:p>
          <a:p>
            <a:pPr lvl="1"/>
            <a:r>
              <a:rPr lang="fr-FR" dirty="0" smtClean="0"/>
              <a:t>Exemple : ajustement de paramètres</a:t>
            </a:r>
          </a:p>
          <a:p>
            <a:pPr lvl="1"/>
            <a:r>
              <a:rPr lang="fr-FR" dirty="0" smtClean="0"/>
              <a:t>Souvent manuelle dans le TI</a:t>
            </a:r>
          </a:p>
          <a:p>
            <a:pPr lvl="1"/>
            <a:endParaRPr lang="fr-FR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marL="457200" lvl="1" indent="0">
              <a:buNone/>
            </a:pPr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dirty="0" smtClean="0"/>
              <a:t> </a:t>
            </a:r>
            <a:r>
              <a:rPr lang="fr-FR" sz="1200" b="1" dirty="0" smtClean="0"/>
              <a:t>RàPC &amp; segmentation d’images</a:t>
            </a:r>
            <a:r>
              <a:rPr lang="fr-FR" sz="1200" dirty="0" smtClean="0"/>
              <a:t>   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Imag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97" y="3610900"/>
            <a:ext cx="4255614" cy="23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I. Le </a:t>
            </a:r>
            <a:r>
              <a:rPr lang="fr-FR" dirty="0" smtClean="0"/>
              <a:t>RàPC pour le Traitement d’Images (TI)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RàPC par rapport à la segmentation</a:t>
            </a:r>
          </a:p>
          <a:p>
            <a:pPr marL="0" indent="0">
              <a:buNone/>
            </a:pPr>
            <a:r>
              <a:rPr lang="fr-FR" dirty="0" smtClean="0"/>
              <a:t>Principe de la croissance de régions : </a:t>
            </a:r>
          </a:p>
          <a:p>
            <a:pPr lvl="1"/>
            <a:r>
              <a:rPr lang="fr-FR" dirty="0" smtClean="0"/>
              <a:t>Positionner </a:t>
            </a:r>
            <a:r>
              <a:rPr lang="fr-FR" b="1" dirty="0" smtClean="0"/>
              <a:t>un (ou plusieurs) pixel(s) germe(s) </a:t>
            </a:r>
            <a:r>
              <a:rPr lang="fr-FR" dirty="0" smtClean="0"/>
              <a:t>par </a:t>
            </a:r>
            <a:r>
              <a:rPr lang="fr-FR" dirty="0" smtClean="0"/>
              <a:t>structure à </a:t>
            </a:r>
            <a:r>
              <a:rPr lang="fr-FR" dirty="0" smtClean="0"/>
              <a:t>segmenter</a:t>
            </a:r>
          </a:p>
          <a:p>
            <a:pPr lvl="1"/>
            <a:r>
              <a:rPr lang="fr-FR" dirty="0" smtClean="0"/>
              <a:t>Faire croître des régions</a:t>
            </a:r>
          </a:p>
          <a:p>
            <a:pPr lvl="1"/>
            <a:r>
              <a:rPr lang="fr-FR" dirty="0" smtClean="0"/>
              <a:t>Contrôle de la croissance :</a:t>
            </a:r>
          </a:p>
          <a:p>
            <a:pPr lvl="2"/>
            <a:r>
              <a:rPr lang="fr-FR" b="1" dirty="0" smtClean="0"/>
              <a:t>Seuil local </a:t>
            </a:r>
          </a:p>
          <a:p>
            <a:pPr lvl="2"/>
            <a:r>
              <a:rPr lang="fr-FR" b="1" dirty="0" smtClean="0"/>
              <a:t>Seuil global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lvl="1"/>
            <a:endParaRPr lang="fr-FR" i="1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11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dirty="0" smtClean="0"/>
              <a:t> </a:t>
            </a:r>
            <a:r>
              <a:rPr lang="fr-FR" sz="1200" b="1" dirty="0" smtClean="0"/>
              <a:t>RàPC &amp; segmentation d’images</a:t>
            </a:r>
            <a:r>
              <a:rPr lang="fr-FR" sz="1200" dirty="0" smtClean="0"/>
              <a:t>   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2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12</a:t>
            </a:fld>
            <a:endParaRPr lang="fr-FR" sz="200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48" y="0"/>
            <a:ext cx="9356651" cy="6858000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5695950" y="1219200"/>
            <a:ext cx="60325" cy="635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7208838" y="4070350"/>
            <a:ext cx="60325" cy="635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7207251" y="6007893"/>
            <a:ext cx="60325" cy="635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1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I. Le </a:t>
            </a:r>
            <a:r>
              <a:rPr lang="fr-FR" dirty="0" smtClean="0"/>
              <a:t>RàPC pour le Traitement d’Images (TI)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dirty="0" smtClean="0"/>
              <a:t>Problème</a:t>
            </a:r>
            <a:endParaRPr lang="fr-FR" dirty="0" smtClean="0"/>
          </a:p>
          <a:p>
            <a:pPr lvl="1"/>
            <a:r>
              <a:rPr lang="fr-FR" dirty="0" smtClean="0"/>
              <a:t>Cas le plus similaire = vraiment le plus utile ?</a:t>
            </a:r>
          </a:p>
          <a:p>
            <a:pPr lvl="1"/>
            <a:r>
              <a:rPr lang="fr-FR" dirty="0" smtClean="0"/>
              <a:t>Aucun rapport entre caractéristiques de l’image et position des organes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Solution</a:t>
            </a:r>
          </a:p>
          <a:p>
            <a:pPr lvl="1"/>
            <a:r>
              <a:rPr lang="fr-FR" dirty="0" smtClean="0"/>
              <a:t>Intégrer un positionnement des organes dans le système</a:t>
            </a:r>
          </a:p>
          <a:p>
            <a:pPr marL="0" indent="0">
              <a:buNone/>
            </a:pPr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13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dirty="0" smtClean="0"/>
              <a:t> </a:t>
            </a:r>
            <a:r>
              <a:rPr lang="fr-FR" sz="1200" b="1" dirty="0" smtClean="0"/>
              <a:t>RàPC &amp; segmentation d’images</a:t>
            </a:r>
            <a:r>
              <a:rPr lang="fr-FR" sz="1200" dirty="0" smtClean="0"/>
              <a:t>   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60" y="2529923"/>
            <a:ext cx="3092882" cy="309288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75" y="2529923"/>
            <a:ext cx="3092882" cy="309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II. Logique floue et relations spatiales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Echographie réalisée avant chaque scanner</a:t>
            </a:r>
          </a:p>
          <a:p>
            <a:pPr lvl="1"/>
            <a:r>
              <a:rPr lang="fr-FR" dirty="0" smtClean="0"/>
              <a:t>Donne des informations vagues</a:t>
            </a:r>
          </a:p>
          <a:p>
            <a:pPr lvl="1"/>
            <a:r>
              <a:rPr lang="fr-FR" dirty="0" smtClean="0"/>
              <a:t>Informations exploitables et stockables</a:t>
            </a:r>
          </a:p>
          <a:p>
            <a:pPr marL="457200" lvl="1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 Formalisable en logique floue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14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Logique floue &amp; relations spatiales     </a:t>
            </a:r>
            <a:r>
              <a:rPr lang="fr-FR" sz="1200" dirty="0" smtClean="0"/>
              <a:t>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3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II. Logique </a:t>
            </a:r>
            <a:r>
              <a:rPr lang="fr-FR" dirty="0" smtClean="0"/>
              <a:t>floue et relations spatiales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Principes de la logique floue</a:t>
            </a:r>
            <a:endParaRPr lang="fr-FR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15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Logique floue &amp; relations spatiales     </a:t>
            </a:r>
            <a:r>
              <a:rPr lang="fr-FR" sz="1200" dirty="0" smtClean="0"/>
              <a:t>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21" y="2676844"/>
            <a:ext cx="4619928" cy="25825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49" y="2509455"/>
            <a:ext cx="4973836" cy="29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II. Logique </a:t>
            </a:r>
            <a:r>
              <a:rPr lang="fr-FR" dirty="0" smtClean="0"/>
              <a:t>floue et relations spatiales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Relations </a:t>
            </a:r>
            <a:r>
              <a:rPr lang="fr-FR" dirty="0" smtClean="0"/>
              <a:t>spatiales [7]</a:t>
            </a:r>
            <a:endParaRPr lang="fr-FR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16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Logique floue &amp; relations spatiales     </a:t>
            </a:r>
            <a:r>
              <a:rPr lang="fr-FR" sz="1200" dirty="0" smtClean="0"/>
              <a:t>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1407933"/>
            <a:ext cx="10595766" cy="47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II. Logique </a:t>
            </a:r>
            <a:r>
              <a:rPr lang="fr-FR" dirty="0" smtClean="0"/>
              <a:t>floue et relations spatiales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Application au Traitement </a:t>
            </a:r>
            <a:r>
              <a:rPr lang="fr-FR" dirty="0" smtClean="0"/>
              <a:t>d’Images</a:t>
            </a:r>
            <a:endParaRPr lang="fr-FR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17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Logique floue &amp; relations spatiales     </a:t>
            </a:r>
            <a:r>
              <a:rPr lang="fr-FR" sz="1200" dirty="0" smtClean="0"/>
              <a:t>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50" y="3209559"/>
            <a:ext cx="2804403" cy="17923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16" y="1628145"/>
            <a:ext cx="4639322" cy="502037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0111740" y="2862856"/>
            <a:ext cx="1924481" cy="23083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Exemple de relation « </a:t>
            </a:r>
            <a:r>
              <a:rPr lang="fr-FR" b="1" dirty="0" err="1"/>
              <a:t>à</a:t>
            </a:r>
            <a:r>
              <a:rPr lang="fr-FR" b="1" dirty="0" err="1" smtClean="0"/>
              <a:t>DroiteDe</a:t>
            </a:r>
            <a:r>
              <a:rPr lang="fr-FR" dirty="0"/>
              <a:t> »</a:t>
            </a:r>
          </a:p>
          <a:p>
            <a:r>
              <a:rPr lang="fr-FR" dirty="0"/>
              <a:t>Par rapport à un Point de référence au centre de l’image (blanc = 1, noir = 0)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805750" y="5025476"/>
            <a:ext cx="2764145" cy="9233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Fonction d’appartenance à la relation « </a:t>
            </a:r>
            <a:r>
              <a:rPr lang="fr-FR" b="1" dirty="0" err="1"/>
              <a:t>à</a:t>
            </a:r>
            <a:r>
              <a:rPr lang="fr-FR" b="1" dirty="0" err="1" smtClean="0"/>
              <a:t>DroiteDe</a:t>
            </a:r>
            <a:r>
              <a:rPr lang="fr-FR" dirty="0"/>
              <a:t>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68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II. Logique </a:t>
            </a:r>
            <a:r>
              <a:rPr lang="fr-FR" dirty="0" smtClean="0"/>
              <a:t>floue et relations spatiales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Application au Traitement d’Images</a:t>
            </a:r>
            <a:endParaRPr lang="fr-FR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18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Logique floue &amp; relations spatiales     </a:t>
            </a:r>
            <a:r>
              <a:rPr lang="fr-FR" sz="1200" dirty="0" smtClean="0"/>
              <a:t>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35" y="2521457"/>
            <a:ext cx="7396792" cy="293591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971803" y="5795949"/>
            <a:ext cx="397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Fusion de relations spatiales floues </a:t>
            </a:r>
            <a:r>
              <a:rPr lang="fr-FR" dirty="0" smtClean="0"/>
              <a:t>[9]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8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67860" y="1585296"/>
            <a:ext cx="5933230" cy="4271779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III. Contribution 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2433" y="1165794"/>
            <a:ext cx="6175907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Modélisation d’un cas du </a:t>
            </a:r>
            <a:r>
              <a:rPr lang="fr-FR" dirty="0" smtClean="0"/>
              <a:t>RàPC </a:t>
            </a:r>
            <a:r>
              <a:rPr lang="fr-FR" dirty="0" smtClean="0">
                <a:sym typeface="Wingdings" panose="05000000000000000000" pitchFamily="2" charset="2"/>
              </a:rPr>
              <a:t> Double RàPC</a:t>
            </a:r>
            <a:endParaRPr lang="fr-FR" dirty="0"/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>
                <a:solidFill>
                  <a:srgbClr val="0070C0"/>
                </a:solidFill>
              </a:rPr>
              <a:t>Seuils + prétraitements</a:t>
            </a:r>
          </a:p>
          <a:p>
            <a:pPr lvl="1"/>
            <a:r>
              <a:rPr lang="fr-FR" dirty="0" smtClean="0"/>
              <a:t>Problème</a:t>
            </a:r>
            <a:endParaRPr lang="fr-FR" dirty="0" smtClean="0"/>
          </a:p>
          <a:p>
            <a:pPr lvl="2"/>
            <a:r>
              <a:rPr lang="fr-FR" dirty="0" err="1" smtClean="0"/>
              <a:t>Méta-données</a:t>
            </a:r>
            <a:r>
              <a:rPr lang="fr-FR" dirty="0" smtClean="0"/>
              <a:t> </a:t>
            </a:r>
            <a:r>
              <a:rPr lang="fr-FR" b="1" dirty="0" smtClean="0"/>
              <a:t>: âge, taille, masse et sexe du patient</a:t>
            </a:r>
          </a:p>
          <a:p>
            <a:pPr lvl="2"/>
            <a:r>
              <a:rPr lang="fr-FR" dirty="0" smtClean="0"/>
              <a:t>Informations Image : </a:t>
            </a:r>
            <a:r>
              <a:rPr lang="fr-FR" b="1" dirty="0" smtClean="0"/>
              <a:t>moyenne, asymétrie, variance et </a:t>
            </a:r>
            <a:r>
              <a:rPr lang="fr-FR" b="1" dirty="0" err="1" smtClean="0"/>
              <a:t>kurtosis</a:t>
            </a:r>
            <a:endParaRPr lang="fr-FR" b="1" dirty="0" smtClean="0"/>
          </a:p>
          <a:p>
            <a:pPr lvl="1"/>
            <a:r>
              <a:rPr lang="fr-FR" dirty="0" smtClean="0"/>
              <a:t>Solution</a:t>
            </a:r>
            <a:endParaRPr lang="fr-FR" dirty="0" smtClean="0"/>
          </a:p>
          <a:p>
            <a:pPr lvl="2"/>
            <a:r>
              <a:rPr lang="fr-FR" b="1" dirty="0" smtClean="0"/>
              <a:t>Seuils</a:t>
            </a:r>
            <a:r>
              <a:rPr lang="fr-FR" dirty="0" smtClean="0"/>
              <a:t> des germes</a:t>
            </a:r>
            <a:endParaRPr lang="fr-FR" b="1" dirty="0" smtClean="0"/>
          </a:p>
          <a:p>
            <a:pPr lvl="2"/>
            <a:r>
              <a:rPr lang="fr-FR" dirty="0" smtClean="0"/>
              <a:t>Liste </a:t>
            </a:r>
            <a:r>
              <a:rPr lang="fr-FR" dirty="0" smtClean="0"/>
              <a:t>de </a:t>
            </a:r>
            <a:r>
              <a:rPr lang="fr-FR" b="1" dirty="0" smtClean="0"/>
              <a:t>prétraitements</a:t>
            </a:r>
            <a:endParaRPr lang="fr-FR" dirty="0"/>
          </a:p>
          <a:p>
            <a:pPr lvl="2"/>
            <a:endParaRPr lang="fr-FR" b="1" dirty="0" smtClean="0"/>
          </a:p>
          <a:p>
            <a:pPr lvl="2"/>
            <a:endParaRPr lang="fr-FR" sz="1000" dirty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19</a:t>
            </a:fld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431332" y="7345560"/>
            <a:ext cx="239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Seuils + prétraitements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2567835" y="6063380"/>
            <a:ext cx="1340285" cy="46841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RàPC 1</a:t>
            </a:r>
            <a:endParaRPr lang="fr-FR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5697782" y="6063379"/>
            <a:ext cx="1340285" cy="4684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RàPC 2</a:t>
            </a:r>
            <a:endParaRPr lang="fr-FR" dirty="0"/>
          </a:p>
        </p:txBody>
      </p:sp>
      <p:cxnSp>
        <p:nvCxnSpPr>
          <p:cNvPr id="15" name="Connecteur droit avec flèche 14"/>
          <p:cNvCxnSpPr>
            <a:stCxn id="9" idx="3"/>
            <a:endCxn id="22" idx="1"/>
          </p:cNvCxnSpPr>
          <p:nvPr/>
        </p:nvCxnSpPr>
        <p:spPr>
          <a:xfrm flipV="1">
            <a:off x="3908120" y="6297586"/>
            <a:ext cx="1789662" cy="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7038067" y="6287531"/>
            <a:ext cx="178966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8827728" y="5991142"/>
            <a:ext cx="2195175" cy="63080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Segmentation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070462" y="5963413"/>
            <a:ext cx="174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prétraitements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7419588" y="5940372"/>
            <a:ext cx="174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germes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65664" y="1585803"/>
            <a:ext cx="4359608" cy="427702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4086625" y="6435897"/>
            <a:ext cx="107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seuils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 txBox="1">
            <a:spLocks/>
          </p:cNvSpPr>
          <p:nvPr/>
        </p:nvSpPr>
        <p:spPr>
          <a:xfrm>
            <a:off x="7382918" y="1704721"/>
            <a:ext cx="4671272" cy="4182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Clr>
                <a:srgbClr val="FF0000"/>
              </a:buClr>
              <a:buFont typeface="+mj-lt"/>
              <a:buAutoNum type="arabicPeriod" startAt="2"/>
            </a:pPr>
            <a:r>
              <a:rPr lang="fr-FR" dirty="0" smtClean="0">
                <a:solidFill>
                  <a:srgbClr val="FF0000"/>
                </a:solidFill>
              </a:rPr>
              <a:t>Position germes</a:t>
            </a:r>
          </a:p>
          <a:p>
            <a:pPr lvl="1">
              <a:buClr>
                <a:srgbClr val="FF0000"/>
              </a:buClr>
            </a:pPr>
            <a:r>
              <a:rPr lang="fr-FR" dirty="0" smtClean="0"/>
              <a:t>Problème</a:t>
            </a:r>
          </a:p>
          <a:p>
            <a:pPr lvl="2">
              <a:buClr>
                <a:srgbClr val="FF0000"/>
              </a:buClr>
            </a:pPr>
            <a:r>
              <a:rPr lang="fr-FR" b="1" dirty="0" smtClean="0"/>
              <a:t>Positionnement flou </a:t>
            </a:r>
            <a:r>
              <a:rPr lang="fr-FR" dirty="0" smtClean="0"/>
              <a:t>des structures</a:t>
            </a:r>
          </a:p>
          <a:p>
            <a:pPr lvl="1">
              <a:buClr>
                <a:srgbClr val="FF0000"/>
              </a:buClr>
            </a:pPr>
            <a:r>
              <a:rPr lang="fr-FR" dirty="0" smtClean="0"/>
              <a:t>Solution</a:t>
            </a:r>
          </a:p>
          <a:p>
            <a:pPr lvl="2">
              <a:buClr>
                <a:srgbClr val="FF0000"/>
              </a:buClr>
            </a:pPr>
            <a:r>
              <a:rPr lang="fr-FR" b="1" dirty="0" smtClean="0"/>
              <a:t>Paramètres des fonctions floues </a:t>
            </a:r>
            <a:r>
              <a:rPr lang="fr-FR" dirty="0" smtClean="0"/>
              <a:t>des relations spatiales</a:t>
            </a:r>
          </a:p>
          <a:p>
            <a:pPr lvl="2">
              <a:buClr>
                <a:srgbClr val="FF0000"/>
              </a:buClr>
            </a:pPr>
            <a:r>
              <a:rPr lang="fr-FR" b="1" dirty="0" smtClean="0"/>
              <a:t>Position des germes</a:t>
            </a:r>
          </a:p>
          <a:p>
            <a:pPr lvl="2"/>
            <a:endParaRPr lang="fr-FR" sz="1000" dirty="0" smtClean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cxnSp>
        <p:nvCxnSpPr>
          <p:cNvPr id="33" name="Connecteur en angle 32"/>
          <p:cNvCxnSpPr>
            <a:endCxn id="24" idx="3"/>
          </p:cNvCxnSpPr>
          <p:nvPr/>
        </p:nvCxnSpPr>
        <p:spPr>
          <a:xfrm>
            <a:off x="4121063" y="6313674"/>
            <a:ext cx="5028141" cy="215895"/>
          </a:xfrm>
          <a:prstGeom prst="bentConnector4">
            <a:avLst>
              <a:gd name="adj1" fmla="val 218"/>
              <a:gd name="adj2" fmla="val 205885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515642"/>
            <a:ext cx="10018713" cy="423644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I.  Le RàPC pour la segmentation d’images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II. Logique floue et relations spatiales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III. Contribution et solution proposée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Conclusion 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z="2000" smtClean="0"/>
              <a:t>2</a:t>
            </a:fld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9510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III. Contribution </a:t>
            </a:r>
            <a:r>
              <a:rPr lang="fr-FR" dirty="0" smtClean="0"/>
              <a:t>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137166" cy="547388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dirty="0" smtClean="0"/>
              <a:t>Mesure de similarité</a:t>
            </a:r>
          </a:p>
          <a:p>
            <a:pPr lvl="1"/>
            <a:r>
              <a:rPr lang="fr-FR" b="1" dirty="0" smtClean="0">
                <a:sym typeface="Wingdings" panose="05000000000000000000" pitchFamily="2" charset="2"/>
              </a:rPr>
              <a:t>Double RàPC  Deux mesures de similarité</a:t>
            </a:r>
          </a:p>
          <a:p>
            <a:pPr marL="1371600" lvl="2" indent="-457200">
              <a:buClrTx/>
              <a:buSzPct val="100000"/>
              <a:buFont typeface="+mj-lt"/>
              <a:buAutoNum type="arabicPeriod"/>
              <a:tabLst>
                <a:tab pos="536575" algn="l"/>
              </a:tabLst>
            </a:pPr>
            <a:r>
              <a:rPr lang="fr-FR" dirty="0" smtClean="0">
                <a:sym typeface="Wingdings" panose="05000000000000000000" pitchFamily="2" charset="2"/>
              </a:rPr>
              <a:t>Choix d’une formule hybride pour les statistiques (données Image + </a:t>
            </a:r>
            <a:r>
              <a:rPr lang="fr-FR" dirty="0" err="1" smtClean="0">
                <a:sym typeface="Wingdings" panose="05000000000000000000" pitchFamily="2" charset="2"/>
              </a:rPr>
              <a:t>méta-données</a:t>
            </a:r>
            <a:r>
              <a:rPr lang="fr-FR" dirty="0" smtClean="0">
                <a:sym typeface="Wingdings" panose="05000000000000000000" pitchFamily="2" charset="2"/>
              </a:rPr>
              <a:t>):</a:t>
            </a:r>
          </a:p>
          <a:p>
            <a:pPr marL="914400" lvl="1" indent="-457200">
              <a:buClrTx/>
              <a:buSzPct val="110000"/>
              <a:buFont typeface="+mj-lt"/>
              <a:buAutoNum type="arabicPeriod"/>
            </a:pPr>
            <a:endParaRPr lang="fr-FR" dirty="0" smtClean="0">
              <a:sym typeface="Wingdings" panose="05000000000000000000" pitchFamily="2" charset="2"/>
            </a:endParaRPr>
          </a:p>
          <a:p>
            <a:pPr marL="914400" lvl="1" indent="-457200">
              <a:buClrTx/>
              <a:buSzPct val="110000"/>
              <a:buFont typeface="+mj-lt"/>
              <a:buAutoNum type="arabicPeriod"/>
            </a:pPr>
            <a:endParaRPr lang="fr-FR" dirty="0" smtClean="0">
              <a:sym typeface="Wingdings" panose="05000000000000000000" pitchFamily="2" charset="2"/>
            </a:endParaRPr>
          </a:p>
          <a:p>
            <a:pPr lvl="1">
              <a:buClrTx/>
              <a:buSzPct val="100000"/>
            </a:pPr>
            <a:endParaRPr lang="fr-FR" b="1" dirty="0" smtClean="0"/>
          </a:p>
          <a:p>
            <a:pPr lvl="1"/>
            <a:endParaRPr lang="fr-FR" i="1" dirty="0" smtClean="0"/>
          </a:p>
          <a:p>
            <a:pPr marL="1262063" lvl="2" indent="-347663">
              <a:buClrTx/>
              <a:buSzPct val="110000"/>
              <a:buFont typeface="+mj-lt"/>
              <a:buAutoNum type="arabicPeriod" startAt="2"/>
            </a:pPr>
            <a:endParaRPr lang="fr-FR" dirty="0" smtClean="0"/>
          </a:p>
          <a:p>
            <a:pPr marL="1262063" lvl="2" indent="-347663">
              <a:buClrTx/>
              <a:buSzPct val="110000"/>
              <a:buFont typeface="+mj-lt"/>
              <a:buAutoNum type="arabicPeriod" startAt="2"/>
            </a:pPr>
            <a:endParaRPr lang="fr-FR" dirty="0" smtClean="0"/>
          </a:p>
          <a:p>
            <a:pPr marL="1262063" lvl="2" indent="-347663">
              <a:buClrTx/>
              <a:buSzPct val="110000"/>
              <a:buFont typeface="+mj-lt"/>
              <a:buAutoNum type="arabicPeriod" startAt="2"/>
            </a:pPr>
            <a:r>
              <a:rPr lang="fr-FR" dirty="0" smtClean="0"/>
              <a:t>Comparaison par égalité des relations spatiales (positionnement flou)</a:t>
            </a:r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20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00831" y="2975858"/>
                <a:ext cx="338567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dirty="0" smtClean="0"/>
                  <a:t>s(x, y)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ES" dirty="0" smtClean="0"/>
                  <a:t> (</a:t>
                </a:r>
                <a:r>
                  <a:rPr lang="es-ES" dirty="0"/>
                  <a:t>SN(x, y) + MSSIM(x, y))</a:t>
                </a:r>
                <a:endParaRPr lang="fr-F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831" y="2975858"/>
                <a:ext cx="3385670" cy="483466"/>
              </a:xfrm>
              <a:prstGeom prst="rect">
                <a:avLst/>
              </a:prstGeom>
              <a:blipFill rotWithShape="0">
                <a:blip r:embed="rId4"/>
                <a:stretch>
                  <a:fillRect l="-1622" r="-541" b="-88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avec flèche 11"/>
          <p:cNvCxnSpPr/>
          <p:nvPr/>
        </p:nvCxnSpPr>
        <p:spPr>
          <a:xfrm flipV="1">
            <a:off x="5410291" y="3459324"/>
            <a:ext cx="648888" cy="5041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7165591" y="3459324"/>
            <a:ext cx="1020910" cy="50419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557642" y="3963523"/>
            <a:ext cx="2501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Formule de </a:t>
            </a:r>
            <a:r>
              <a:rPr lang="fr-FR" dirty="0" err="1" smtClean="0"/>
              <a:t>Perner</a:t>
            </a:r>
            <a:r>
              <a:rPr lang="fr-FR" dirty="0" smtClean="0"/>
              <a:t> pour les </a:t>
            </a:r>
            <a:r>
              <a:rPr lang="fr-FR" b="1" dirty="0" err="1" smtClean="0"/>
              <a:t>méta-données</a:t>
            </a:r>
            <a:endParaRPr lang="fr-FR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7254303" y="3963523"/>
            <a:ext cx="2929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Mean</a:t>
            </a:r>
            <a:r>
              <a:rPr lang="fr-FR" i="1" dirty="0" smtClean="0"/>
              <a:t> Structural </a:t>
            </a:r>
            <a:r>
              <a:rPr lang="fr-FR" i="1" dirty="0" err="1" smtClean="0"/>
              <a:t>SIMilarity</a:t>
            </a:r>
            <a:r>
              <a:rPr lang="fr-FR" i="1" dirty="0" smtClean="0"/>
              <a:t> </a:t>
            </a:r>
            <a:r>
              <a:rPr lang="fr-FR" dirty="0" smtClean="0"/>
              <a:t>pour la </a:t>
            </a:r>
            <a:r>
              <a:rPr lang="fr-FR" b="1" dirty="0" smtClean="0"/>
              <a:t>partie Image</a:t>
            </a:r>
            <a:endParaRPr lang="fr-FR" b="1" i="1" dirty="0"/>
          </a:p>
        </p:txBody>
      </p:sp>
      <p:sp>
        <p:nvSpPr>
          <p:cNvPr id="40" name="Rectangle à coins arrondis 39"/>
          <p:cNvSpPr/>
          <p:nvPr/>
        </p:nvSpPr>
        <p:spPr>
          <a:xfrm>
            <a:off x="2513113" y="5878714"/>
            <a:ext cx="1340285" cy="46841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RàPC 1</a:t>
            </a:r>
            <a:endParaRPr lang="fr-FR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5643060" y="5878713"/>
            <a:ext cx="1340285" cy="46841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RàPC 2</a:t>
            </a:r>
            <a:endParaRPr lang="fr-FR" dirty="0"/>
          </a:p>
        </p:txBody>
      </p:sp>
      <p:cxnSp>
        <p:nvCxnSpPr>
          <p:cNvPr id="42" name="Connecteur droit avec flèche 41"/>
          <p:cNvCxnSpPr>
            <a:stCxn id="40" idx="3"/>
            <a:endCxn id="41" idx="1"/>
          </p:cNvCxnSpPr>
          <p:nvPr/>
        </p:nvCxnSpPr>
        <p:spPr>
          <a:xfrm flipV="1">
            <a:off x="3853398" y="6112920"/>
            <a:ext cx="1789662" cy="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V="1">
            <a:off x="6983345" y="6102865"/>
            <a:ext cx="178966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Ellipse 43"/>
          <p:cNvSpPr/>
          <p:nvPr/>
        </p:nvSpPr>
        <p:spPr>
          <a:xfrm>
            <a:off x="8773006" y="5806476"/>
            <a:ext cx="2195175" cy="63080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Segmentation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4015740" y="5778747"/>
            <a:ext cx="174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prétraitements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7364866" y="5755706"/>
            <a:ext cx="174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germes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4031903" y="6251231"/>
            <a:ext cx="107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50000"/>
                  </a:schemeClr>
                </a:solidFill>
              </a:rPr>
              <a:t>seuils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Connecteur en angle 47"/>
          <p:cNvCxnSpPr>
            <a:endCxn id="44" idx="3"/>
          </p:cNvCxnSpPr>
          <p:nvPr/>
        </p:nvCxnSpPr>
        <p:spPr>
          <a:xfrm>
            <a:off x="4066341" y="6129008"/>
            <a:ext cx="5028141" cy="215895"/>
          </a:xfrm>
          <a:prstGeom prst="bentConnector4">
            <a:avLst>
              <a:gd name="adj1" fmla="val 218"/>
              <a:gd name="adj2" fmla="val 205885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5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III. Contribution </a:t>
            </a:r>
            <a:r>
              <a:rPr lang="fr-FR" dirty="0" smtClean="0"/>
              <a:t>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Prétraitements (RàPC 1)</a:t>
            </a:r>
            <a:endParaRPr lang="fr-FR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21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85" y="1700238"/>
            <a:ext cx="9847619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III. Contribution </a:t>
            </a:r>
            <a:r>
              <a:rPr lang="fr-FR" dirty="0" smtClean="0"/>
              <a:t>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Positionnement flou de la </a:t>
            </a:r>
            <a:r>
              <a:rPr lang="fr-FR" dirty="0" smtClean="0"/>
              <a:t>tumeur (RàPC 2)</a:t>
            </a:r>
            <a:endParaRPr lang="fr-FR" dirty="0" smtClean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22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0" y="1686134"/>
            <a:ext cx="6825521" cy="493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III. Contribution </a:t>
            </a:r>
            <a:r>
              <a:rPr lang="fr-FR" dirty="0" smtClean="0"/>
              <a:t>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Adaptation de la position des </a:t>
            </a:r>
            <a:r>
              <a:rPr lang="fr-FR" dirty="0" smtClean="0"/>
              <a:t>germes (RàPC 2)</a:t>
            </a:r>
            <a:endParaRPr lang="fr-FR" dirty="0" smtClean="0"/>
          </a:p>
          <a:p>
            <a:pPr lvl="1"/>
            <a:r>
              <a:rPr lang="fr-FR" dirty="0" smtClean="0"/>
              <a:t>Germes parfois en dehors de leur région </a:t>
            </a:r>
            <a:r>
              <a:rPr lang="fr-FR" dirty="0" smtClean="0">
                <a:sym typeface="Wingdings" panose="05000000000000000000" pitchFamily="2" charset="2"/>
              </a:rPr>
              <a:t> nécessité de les déplacer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Après prétraitement, un objet a toujours la même couleur</a:t>
            </a:r>
          </a:p>
          <a:p>
            <a:pPr marL="457200" lvl="1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 Algorithme de recherche itérative d’un voisin cohérent</a:t>
            </a:r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pPr marL="914400" lvl="2" indent="0">
              <a:buNone/>
            </a:pPr>
            <a:r>
              <a:rPr lang="fr-FR" dirty="0" smtClean="0"/>
              <a:t> </a:t>
            </a:r>
          </a:p>
          <a:p>
            <a:pPr marL="457200" lvl="1" indent="0">
              <a:buNone/>
            </a:pPr>
            <a:endParaRPr lang="fr-FR" i="1" dirty="0" smtClean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23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27789"/>
              </p:ext>
            </p:extLst>
          </p:nvPr>
        </p:nvGraphicFramePr>
        <p:xfrm>
          <a:off x="2275999" y="2667000"/>
          <a:ext cx="8435340" cy="3124200"/>
        </p:xfrm>
        <a:graphic>
          <a:graphicData uri="http://schemas.openxmlformats.org/drawingml/2006/table">
            <a:tbl>
              <a:tblPr/>
              <a:tblGrid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  <a:gridCol w="312420"/>
              </a:tblGrid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pixel 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voisins 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candidats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voisins </a:t>
                      </a:r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déjà visités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itération 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itération 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itération 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420"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17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III. Contribution </a:t>
            </a:r>
            <a:r>
              <a:rPr lang="fr-FR" dirty="0" smtClean="0"/>
              <a:t>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Adaptation de la position des germes, résultats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914400" lvl="2" indent="0">
              <a:buNone/>
            </a:pPr>
            <a:r>
              <a:rPr lang="fr-FR" dirty="0" smtClean="0"/>
              <a:t> </a:t>
            </a:r>
          </a:p>
          <a:p>
            <a:pPr marL="457200" lvl="1" indent="0">
              <a:buNone/>
            </a:pPr>
            <a:endParaRPr lang="fr-FR" i="1" dirty="0" smtClean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24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8386"/>
              </p:ext>
            </p:extLst>
          </p:nvPr>
        </p:nvGraphicFramePr>
        <p:xfrm>
          <a:off x="447865" y="2576235"/>
          <a:ext cx="3818463" cy="3124197"/>
        </p:xfrm>
        <a:graphic>
          <a:graphicData uri="http://schemas.openxmlformats.org/drawingml/2006/table">
            <a:tbl>
              <a:tblPr/>
              <a:tblGrid>
                <a:gridCol w="347133"/>
                <a:gridCol w="347133"/>
                <a:gridCol w="347133"/>
                <a:gridCol w="347133"/>
                <a:gridCol w="347133"/>
                <a:gridCol w="347133"/>
                <a:gridCol w="347133"/>
                <a:gridCol w="347133"/>
                <a:gridCol w="347133"/>
                <a:gridCol w="347133"/>
                <a:gridCol w="347133"/>
              </a:tblGrid>
              <a:tr h="347133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133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133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133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133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133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133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133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80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133"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28" y="2891593"/>
            <a:ext cx="7657240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III. Contribution </a:t>
            </a:r>
            <a:r>
              <a:rPr lang="fr-FR" dirty="0" smtClean="0"/>
              <a:t>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Post-traitements : fermeture morphologique</a:t>
            </a:r>
          </a:p>
          <a:p>
            <a:pPr lvl="1"/>
            <a:r>
              <a:rPr lang="fr-FR" dirty="0" smtClean="0"/>
              <a:t>Objectif : combler les vides dans les régions</a:t>
            </a:r>
            <a:endParaRPr lang="fr-FR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25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66" y="2791483"/>
            <a:ext cx="8981891" cy="163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III. Contribution </a:t>
            </a:r>
            <a:r>
              <a:rPr lang="fr-FR" dirty="0" smtClean="0"/>
              <a:t>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						Expériences et résultats</a:t>
            </a:r>
            <a:endParaRPr lang="fr-FR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26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27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43" y="130677"/>
            <a:ext cx="10018713" cy="4928446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  Exemple complet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632"/>
            <a:ext cx="12192000" cy="54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6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III. Contribution </a:t>
            </a:r>
            <a:r>
              <a:rPr lang="fr-FR" dirty="0" smtClean="0"/>
              <a:t>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Mesure qualitative du système</a:t>
            </a:r>
          </a:p>
          <a:p>
            <a:pPr lvl="1"/>
            <a:r>
              <a:rPr lang="fr-FR" dirty="0" smtClean="0"/>
              <a:t>Validation croisée sur une base de 16 images</a:t>
            </a:r>
            <a:endParaRPr lang="fr-FR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28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24" y="3293816"/>
            <a:ext cx="10742083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7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III. Contribution </a:t>
            </a:r>
            <a:r>
              <a:rPr lang="fr-FR" dirty="0" smtClean="0"/>
              <a:t>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Mesure qualitative du système</a:t>
            </a:r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29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93" y="1853045"/>
            <a:ext cx="2566985" cy="182360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18" y="1490009"/>
            <a:ext cx="5540505" cy="218948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426852" y="3649956"/>
            <a:ext cx="326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Approche </a:t>
            </a:r>
            <a:r>
              <a:rPr lang="fr-FR" i="1" dirty="0" err="1" smtClean="0"/>
              <a:t>Deep</a:t>
            </a:r>
            <a:r>
              <a:rPr lang="fr-FR" i="1" dirty="0" smtClean="0"/>
              <a:t> </a:t>
            </a:r>
            <a:r>
              <a:rPr lang="fr-FR" i="1" dirty="0" smtClean="0"/>
              <a:t>Learning (FCN-8)</a:t>
            </a:r>
            <a:endParaRPr lang="fr-FR" i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7408489" y="3641252"/>
            <a:ext cx="329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Comparaison RàPC / </a:t>
            </a:r>
            <a:r>
              <a:rPr lang="fr-FR" i="1" dirty="0" err="1" smtClean="0"/>
              <a:t>Watershed</a:t>
            </a:r>
            <a:endParaRPr lang="fr-FR" i="1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73" y="4292315"/>
            <a:ext cx="9285478" cy="26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7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Contexte : projet ASKID</a:t>
            </a:r>
          </a:p>
          <a:p>
            <a:pPr lvl="1"/>
            <a:r>
              <a:rPr lang="fr-FR" dirty="0" smtClean="0"/>
              <a:t>Tumeur du rein : Néphroblastome </a:t>
            </a:r>
          </a:p>
          <a:p>
            <a:pPr lvl="1"/>
            <a:r>
              <a:rPr lang="fr-FR" dirty="0" smtClean="0"/>
              <a:t>Diagnostic basé sur l’imagerie (scanners)</a:t>
            </a:r>
            <a:endParaRPr lang="fr-FR" dirty="0">
              <a:sym typeface="Wingdings" panose="05000000000000000000" pitchFamily="2" charset="2"/>
            </a:endParaRPr>
          </a:p>
          <a:p>
            <a:pPr lvl="2"/>
            <a:r>
              <a:rPr lang="fr-FR" dirty="0">
                <a:sym typeface="Wingdings" panose="05000000000000000000" pitchFamily="2" charset="2"/>
              </a:rPr>
              <a:t>I</a:t>
            </a:r>
            <a:r>
              <a:rPr lang="fr-FR" dirty="0" smtClean="0">
                <a:sym typeface="Wingdings" panose="05000000000000000000" pitchFamily="2" charset="2"/>
              </a:rPr>
              <a:t>nfluence l’intervention chirurgicale</a:t>
            </a:r>
          </a:p>
          <a:p>
            <a:pPr lvl="2"/>
            <a:r>
              <a:rPr lang="fr-FR" dirty="0" smtClean="0">
                <a:sym typeface="Wingdings" panose="05000000000000000000" pitchFamily="2" charset="2"/>
              </a:rPr>
              <a:t>Chronophage car manuel</a:t>
            </a:r>
          </a:p>
          <a:p>
            <a:pPr marL="0" indent="0">
              <a:buNone/>
            </a:pPr>
            <a:r>
              <a:rPr lang="fr-FR" dirty="0" smtClean="0">
                <a:sym typeface="Wingdings" panose="05000000000000000000" pitchFamily="2" charset="2"/>
              </a:rPr>
              <a:t>Objectif :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Segmentation automatique  Gain de temps</a:t>
            </a:r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3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b="1" dirty="0" smtClean="0"/>
              <a:t>Introduction</a:t>
            </a:r>
            <a:r>
              <a:rPr lang="fr-FR" sz="1200" dirty="0" smtClean="0"/>
              <a:t>      RàPC pour la segmentation d’images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234" y="4622031"/>
            <a:ext cx="3207348" cy="213961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424" y="4824198"/>
            <a:ext cx="1619476" cy="1733792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cxnSp>
        <p:nvCxnSpPr>
          <p:cNvPr id="12" name="Connecteur droit avec flèche 11"/>
          <p:cNvCxnSpPr/>
          <p:nvPr/>
        </p:nvCxnSpPr>
        <p:spPr>
          <a:xfrm>
            <a:off x="9054825" y="5691094"/>
            <a:ext cx="4399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63" y="4602136"/>
            <a:ext cx="3207348" cy="21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lvl="1"/>
            <a:r>
              <a:rPr lang="fr-FR" dirty="0" smtClean="0"/>
              <a:t>Système fonctionnel surtout pour le rein</a:t>
            </a:r>
          </a:p>
          <a:p>
            <a:pPr lvl="1"/>
            <a:r>
              <a:rPr lang="fr-FR" dirty="0" smtClean="0"/>
              <a:t>Double RàPC</a:t>
            </a:r>
          </a:p>
          <a:p>
            <a:pPr lvl="1"/>
            <a:r>
              <a:rPr lang="fr-FR" dirty="0" smtClean="0"/>
              <a:t>Prétraitements / Post-traitements</a:t>
            </a:r>
          </a:p>
          <a:p>
            <a:pPr lvl="1"/>
            <a:r>
              <a:rPr lang="fr-FR" dirty="0" smtClean="0"/>
              <a:t>Adaptation </a:t>
            </a:r>
            <a:r>
              <a:rPr lang="fr-FR" dirty="0" smtClean="0"/>
              <a:t>des germes</a:t>
            </a:r>
          </a:p>
          <a:p>
            <a:pPr marL="0" indent="0" algn="ctr">
              <a:buNone/>
            </a:pPr>
            <a:r>
              <a:rPr lang="fr-FR" sz="4000" dirty="0" smtClean="0">
                <a:latin typeface="+mj-lt"/>
              </a:rPr>
              <a:t>Perspectives</a:t>
            </a:r>
            <a:r>
              <a:rPr lang="fr-FR" dirty="0" smtClean="0">
                <a:latin typeface="+mj-lt"/>
              </a:rPr>
              <a:t> </a:t>
            </a:r>
            <a:endParaRPr lang="fr-FR" dirty="0">
              <a:latin typeface="+mj-lt"/>
            </a:endParaRPr>
          </a:p>
          <a:p>
            <a:pPr lvl="1"/>
            <a:r>
              <a:rPr lang="fr-FR" dirty="0" smtClean="0"/>
              <a:t>Mesure de satisfaction </a:t>
            </a:r>
            <a:r>
              <a:rPr lang="fr-FR" dirty="0" smtClean="0">
                <a:sym typeface="Wingdings" panose="05000000000000000000" pitchFamily="2" charset="2"/>
              </a:rPr>
              <a:t> capitalisation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Objets supplémentaires à segmenter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Adaptation des seuils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Structuration de la base de cas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Hiérarchisation des objets / relations spatiales  ontologie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30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  </a:t>
            </a:r>
            <a:r>
              <a:rPr lang="fr-FR" sz="1200" dirty="0" smtClean="0"/>
              <a:t>Contribution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b="1" dirty="0" smtClean="0"/>
              <a:t>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37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12899"/>
            <a:ext cx="10018713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000" dirty="0" smtClean="0"/>
              <a:t>Merci de votre attention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30763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23418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[1] </a:t>
            </a:r>
            <a:r>
              <a:rPr lang="fr-FR" dirty="0" err="1" smtClean="0"/>
              <a:t>Riseseck</a:t>
            </a:r>
            <a:r>
              <a:rPr lang="fr-FR" dirty="0" smtClean="0"/>
              <a:t> &amp; al. (1989) Inside Case-</a:t>
            </a:r>
            <a:r>
              <a:rPr lang="fr-FR" dirty="0" err="1" smtClean="0"/>
              <a:t>Based</a:t>
            </a:r>
            <a:r>
              <a:rPr lang="fr-FR" dirty="0" smtClean="0"/>
              <a:t> </a:t>
            </a:r>
            <a:r>
              <a:rPr lang="fr-FR" dirty="0" err="1" smtClean="0"/>
              <a:t>Reasonning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[2] </a:t>
            </a:r>
            <a:r>
              <a:rPr lang="fr-FR" dirty="0" err="1" smtClean="0"/>
              <a:t>Finnie</a:t>
            </a:r>
            <a:r>
              <a:rPr lang="fr-FR" dirty="0" smtClean="0"/>
              <a:t> &amp; al. (2002) </a:t>
            </a:r>
            <a:r>
              <a:rPr lang="fr-FR" dirty="0" err="1" smtClean="0"/>
              <a:t>Similarity</a:t>
            </a:r>
            <a:r>
              <a:rPr lang="fr-FR" dirty="0" smtClean="0"/>
              <a:t> and </a:t>
            </a:r>
            <a:r>
              <a:rPr lang="fr-FR" dirty="0" err="1" smtClean="0"/>
              <a:t>metrics</a:t>
            </a:r>
            <a:r>
              <a:rPr lang="fr-FR" dirty="0" smtClean="0"/>
              <a:t> in CBR</a:t>
            </a:r>
          </a:p>
          <a:p>
            <a:pPr marL="0" indent="0">
              <a:buNone/>
            </a:pPr>
            <a:r>
              <a:rPr lang="fr-FR" dirty="0" smtClean="0"/>
              <a:t>[3</a:t>
            </a:r>
            <a:r>
              <a:rPr lang="fr-FR" dirty="0"/>
              <a:t>] </a:t>
            </a:r>
            <a:r>
              <a:rPr lang="fr-FR" dirty="0" smtClean="0"/>
              <a:t> </a:t>
            </a:r>
            <a:r>
              <a:rPr lang="fr-FR" dirty="0" err="1" smtClean="0"/>
              <a:t>Burkhard</a:t>
            </a:r>
            <a:r>
              <a:rPr lang="fr-FR" dirty="0" smtClean="0"/>
              <a:t> (2004) Cas </a:t>
            </a:r>
            <a:r>
              <a:rPr lang="fr-FR" dirty="0" err="1" smtClean="0"/>
              <a:t>completion</a:t>
            </a:r>
            <a:r>
              <a:rPr lang="fr-FR" dirty="0" smtClean="0"/>
              <a:t> and </a:t>
            </a:r>
            <a:r>
              <a:rPr lang="fr-FR" dirty="0" err="1" smtClean="0"/>
              <a:t>similarity</a:t>
            </a:r>
            <a:r>
              <a:rPr lang="fr-FR" dirty="0" smtClean="0"/>
              <a:t> in CBR</a:t>
            </a:r>
          </a:p>
          <a:p>
            <a:pPr marL="0" indent="0">
              <a:buNone/>
            </a:pPr>
            <a:r>
              <a:rPr lang="fr-FR" dirty="0" smtClean="0"/>
              <a:t>[4] </a:t>
            </a:r>
            <a:r>
              <a:rPr lang="fr-FR" dirty="0" err="1" smtClean="0"/>
              <a:t>Guiu</a:t>
            </a:r>
            <a:r>
              <a:rPr lang="fr-FR" dirty="0" smtClean="0"/>
              <a:t> &amp; al. (1999) </a:t>
            </a:r>
            <a:r>
              <a:rPr lang="fr-FR" dirty="0" err="1" smtClean="0"/>
              <a:t>Automatic</a:t>
            </a:r>
            <a:r>
              <a:rPr lang="fr-FR" dirty="0" smtClean="0"/>
              <a:t> </a:t>
            </a:r>
            <a:r>
              <a:rPr lang="fr-FR" dirty="0" err="1" smtClean="0"/>
              <a:t>diagnosis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genetic</a:t>
            </a:r>
            <a:r>
              <a:rPr lang="fr-FR" dirty="0" smtClean="0"/>
              <a:t> </a:t>
            </a:r>
            <a:r>
              <a:rPr lang="fr-FR" dirty="0" err="1" smtClean="0"/>
              <a:t>algorithms</a:t>
            </a:r>
            <a:r>
              <a:rPr lang="fr-FR" dirty="0" smtClean="0"/>
              <a:t> and CBR</a:t>
            </a:r>
          </a:p>
          <a:p>
            <a:pPr marL="0" indent="0">
              <a:buNone/>
            </a:pPr>
            <a:r>
              <a:rPr lang="fr-FR" dirty="0" smtClean="0"/>
              <a:t>[5] </a:t>
            </a:r>
            <a:r>
              <a:rPr lang="fr-FR" dirty="0" err="1" smtClean="0"/>
              <a:t>Attig</a:t>
            </a:r>
            <a:r>
              <a:rPr lang="fr-FR" dirty="0" smtClean="0"/>
              <a:t> &amp; </a:t>
            </a:r>
            <a:r>
              <a:rPr lang="fr-FR" dirty="0" err="1" smtClean="0"/>
              <a:t>Perner</a:t>
            </a:r>
            <a:r>
              <a:rPr lang="fr-FR" dirty="0" smtClean="0"/>
              <a:t> (2009) A </a:t>
            </a:r>
            <a:r>
              <a:rPr lang="fr-FR" dirty="0" err="1" smtClean="0"/>
              <a:t>study</a:t>
            </a:r>
            <a:r>
              <a:rPr lang="fr-FR" dirty="0" smtClean="0"/>
              <a:t> on the case image description […]</a:t>
            </a:r>
          </a:p>
          <a:p>
            <a:pPr marL="0" indent="0">
              <a:buNone/>
            </a:pPr>
            <a:r>
              <a:rPr lang="fr-FR" dirty="0" smtClean="0"/>
              <a:t>[6] Wang &amp; al (2004) Image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assessement</a:t>
            </a:r>
            <a:r>
              <a:rPr lang="fr-FR" dirty="0" smtClean="0"/>
              <a:t> […]</a:t>
            </a:r>
          </a:p>
          <a:p>
            <a:pPr marL="0" indent="0">
              <a:buNone/>
            </a:pPr>
            <a:r>
              <a:rPr lang="fr-FR" dirty="0" smtClean="0"/>
              <a:t>[7] </a:t>
            </a:r>
            <a:r>
              <a:rPr lang="fr-FR" dirty="0" err="1" smtClean="0"/>
              <a:t>Hudelot</a:t>
            </a:r>
            <a:r>
              <a:rPr lang="fr-FR" dirty="0" smtClean="0"/>
              <a:t> &amp; al (2008) </a:t>
            </a:r>
            <a:r>
              <a:rPr lang="fr-FR" dirty="0" err="1" smtClean="0"/>
              <a:t>Fuzzy</a:t>
            </a:r>
            <a:r>
              <a:rPr lang="fr-FR" dirty="0" smtClean="0"/>
              <a:t> spatial relation </a:t>
            </a:r>
            <a:r>
              <a:rPr lang="fr-FR" dirty="0" err="1" smtClean="0"/>
              <a:t>ontology</a:t>
            </a:r>
            <a:r>
              <a:rPr lang="fr-FR" dirty="0" smtClean="0"/>
              <a:t> for image </a:t>
            </a:r>
            <a:r>
              <a:rPr lang="fr-FR" dirty="0" err="1" smtClean="0"/>
              <a:t>interpretation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[8] </a:t>
            </a:r>
            <a:r>
              <a:rPr lang="fr-FR" dirty="0" err="1" smtClean="0"/>
              <a:t>Colliot</a:t>
            </a:r>
            <a:r>
              <a:rPr lang="fr-FR" dirty="0" smtClean="0"/>
              <a:t> &amp; al (2006) </a:t>
            </a:r>
            <a:r>
              <a:rPr lang="fr-FR" dirty="0" err="1" smtClean="0"/>
              <a:t>Integration</a:t>
            </a:r>
            <a:r>
              <a:rPr lang="fr-FR" dirty="0" smtClean="0"/>
              <a:t> of </a:t>
            </a:r>
            <a:r>
              <a:rPr lang="fr-FR" dirty="0" err="1" smtClean="0"/>
              <a:t>fuzzy</a:t>
            </a:r>
            <a:r>
              <a:rPr lang="fr-FR" dirty="0" smtClean="0"/>
              <a:t> spatial relations in </a:t>
            </a:r>
            <a:r>
              <a:rPr lang="fr-FR" dirty="0" err="1" smtClean="0"/>
              <a:t>deformable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32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  </a:t>
            </a:r>
            <a:r>
              <a:rPr lang="fr-FR" sz="1200" dirty="0" smtClean="0"/>
              <a:t>Contribution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b="1" dirty="0" smtClean="0"/>
              <a:t>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5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Contribution 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Base de cas</a:t>
            </a:r>
          </a:p>
          <a:p>
            <a:pPr marL="0" indent="0">
              <a:buNone/>
            </a:pPr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33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81" y="1146677"/>
            <a:ext cx="7910890" cy="51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Contribution 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Environnement de programmation</a:t>
            </a:r>
            <a:endParaRPr lang="fr-FR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34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83" y="2021229"/>
            <a:ext cx="5079365" cy="1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66" y="4060878"/>
            <a:ext cx="3816096" cy="219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44" y="4012024"/>
            <a:ext cx="2243414" cy="2243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155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Contribution et solution proposée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137166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Mesure de similarité, comparaison pour les données Image</a:t>
            </a:r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35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      RàPC &amp; segmentation d’images               Logique floue &amp; relations spatiales</a:t>
            </a:r>
            <a:r>
              <a:rPr lang="fr-FR" sz="1200" b="1" dirty="0" smtClean="0"/>
              <a:t>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1200" b="1" dirty="0" smtClean="0"/>
              <a:t>Contribution</a:t>
            </a:r>
            <a:r>
              <a:rPr lang="fr-FR" sz="1200" dirty="0" smtClean="0"/>
              <a:t>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40" y="5094776"/>
            <a:ext cx="4574176" cy="11845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72" y="1656899"/>
            <a:ext cx="10504318" cy="3005588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8759372" y="5557534"/>
            <a:ext cx="827314" cy="186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9778364" y="5327436"/>
            <a:ext cx="1365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MSSIM meilleur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07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II. Mesure de similarité entre 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048871"/>
                <a:ext cx="10018713" cy="5029200"/>
              </a:xfrm>
            </p:spPr>
            <p:txBody>
              <a:bodyPr anchor="t">
                <a:normAutofit/>
              </a:bodyPr>
              <a:lstStyle/>
              <a:p>
                <a:pPr marL="457200" indent="-457200">
                  <a:buSzPct val="110000"/>
                  <a:buAutoNum type="alphaUcPeriod"/>
                </a:pPr>
                <a:r>
                  <a:rPr lang="fr-FR" b="1" dirty="0"/>
                  <a:t>Premier RàPC sur les caractéristiques des cas</a:t>
                </a:r>
              </a:p>
              <a:p>
                <a:r>
                  <a:rPr lang="fr-FR" sz="2200" dirty="0"/>
                  <a:t>Formule utilisée : </a:t>
                </a:r>
              </a:p>
              <a:p>
                <a:pPr marL="457200" lvl="1" indent="0">
                  <a:buNone/>
                </a:pPr>
                <a:r>
                  <a:rPr lang="fr-F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Partie Image : indice MSSIM </a:t>
                </a:r>
                <a:r>
                  <a:rPr lang="fr-F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[13] </a:t>
                </a:r>
              </a:p>
              <a:p>
                <a:pPr marL="457200" lvl="1" indent="0">
                  <a:buNone/>
                </a:pP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SSIM(</a:t>
                </a:r>
                <a:r>
                  <a:rPr lang="fr-FR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x,y</a:t>
                </a: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(2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)(2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fr-FR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fr-FR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fr-FR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sz="21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fr-FR" sz="21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sz="21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fr-FR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sz="21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fr-FR" sz="21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𝑎𝑣𝑒𝑐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𝑚𝑜𝑦𝑒𝑛𝑛𝑒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𝑒𝑐𝑎𝑟𝑡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𝑡𝑦𝑝𝑒</m:t>
                    </m:r>
                  </m:oMath>
                </a14:m>
                <a:r>
                  <a:rPr lang="fr-FR" sz="21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buNone/>
                </a:pPr>
                <a:r>
                  <a:rPr lang="fr-FR" sz="21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		C</a:t>
                </a:r>
                <a:r>
                  <a:rPr lang="fr-FR" sz="21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lang="fr-FR" sz="21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0,01*L, C</a:t>
                </a:r>
                <a:r>
                  <a:rPr lang="fr-FR" sz="21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lang="fr-FR" sz="21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0,03*L et L = 255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MSSIM(X,Y)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sup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𝑆𝑆𝐼𝑀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avec M = nombre de fenêtres et x</a:t>
                </a:r>
                <a:r>
                  <a:rPr lang="fr-FR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y</a:t>
                </a:r>
                <a:r>
                  <a:rPr lang="fr-FR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les ROI des 			   	    images de base (X et Y)</a:t>
                </a:r>
              </a:p>
              <a:p>
                <a:pPr marL="914400" lvl="2" indent="0">
                  <a:buNone/>
                </a:pPr>
                <a:endParaRPr lang="fr-FR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048871"/>
                <a:ext cx="10018713" cy="5029200"/>
              </a:xfrm>
              <a:blipFill rotWithShape="0">
                <a:blip r:embed="rId2"/>
                <a:stretch>
                  <a:fillRect l="-1338" t="-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19949" y="4455461"/>
            <a:ext cx="3028953" cy="22041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219946" y="5187628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prstClr val="white"/>
                </a:solidFill>
              </a:rPr>
              <a:t>SSIM(x</a:t>
            </a:r>
            <a:r>
              <a:rPr lang="fr-FR" sz="1400" baseline="-25000" dirty="0">
                <a:solidFill>
                  <a:prstClr val="white"/>
                </a:solidFill>
              </a:rPr>
              <a:t>0</a:t>
            </a:r>
            <a:r>
              <a:rPr lang="fr-FR" sz="1400" dirty="0">
                <a:solidFill>
                  <a:prstClr val="white"/>
                </a:solidFill>
              </a:rPr>
              <a:t>,y</a:t>
            </a:r>
            <a:r>
              <a:rPr lang="fr-FR" sz="1400" baseline="-25000" dirty="0">
                <a:solidFill>
                  <a:prstClr val="white"/>
                </a:solidFill>
              </a:rPr>
              <a:t>1</a:t>
            </a:r>
            <a:r>
              <a:rPr lang="fr-FR" sz="140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19945" y="4453713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SSIM(x</a:t>
            </a:r>
            <a:r>
              <a:rPr lang="fr-FR" sz="1400" baseline="-25000" dirty="0"/>
              <a:t>0</a:t>
            </a:r>
            <a:r>
              <a:rPr lang="fr-FR" sz="1400" dirty="0"/>
              <a:t>,y</a:t>
            </a:r>
            <a:r>
              <a:rPr lang="fr-FR" sz="1400" baseline="-25000" dirty="0"/>
              <a:t>0</a:t>
            </a:r>
            <a:r>
              <a:rPr lang="fr-FR" sz="1400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29596" y="4451615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prstClr val="white"/>
                </a:solidFill>
              </a:rPr>
              <a:t>SSIM(x</a:t>
            </a:r>
            <a:r>
              <a:rPr lang="fr-FR" sz="1400" baseline="-25000" dirty="0">
                <a:solidFill>
                  <a:prstClr val="white"/>
                </a:solidFill>
              </a:rPr>
              <a:t>1</a:t>
            </a:r>
            <a:r>
              <a:rPr lang="fr-FR" sz="1400" dirty="0">
                <a:solidFill>
                  <a:prstClr val="white"/>
                </a:solidFill>
              </a:rPr>
              <a:t>,y</a:t>
            </a:r>
            <a:r>
              <a:rPr lang="fr-FR" sz="1400" baseline="-25000" dirty="0">
                <a:solidFill>
                  <a:prstClr val="white"/>
                </a:solidFill>
              </a:rPr>
              <a:t>0</a:t>
            </a:r>
            <a:r>
              <a:rPr lang="fr-FR" sz="140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39251" y="4451615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prstClr val="white"/>
                </a:solidFill>
              </a:rPr>
              <a:t>SSIM(x</a:t>
            </a:r>
            <a:r>
              <a:rPr lang="fr-FR" sz="1400" baseline="-25000" dirty="0">
                <a:solidFill>
                  <a:prstClr val="white"/>
                </a:solidFill>
              </a:rPr>
              <a:t>1</a:t>
            </a:r>
            <a:r>
              <a:rPr lang="fr-FR" sz="1400" dirty="0">
                <a:solidFill>
                  <a:prstClr val="white"/>
                </a:solidFill>
              </a:rPr>
              <a:t>,y</a:t>
            </a:r>
            <a:r>
              <a:rPr lang="fr-FR" sz="1400" baseline="-25000" dirty="0">
                <a:solidFill>
                  <a:prstClr val="white"/>
                </a:solidFill>
              </a:rPr>
              <a:t>0</a:t>
            </a:r>
            <a:r>
              <a:rPr lang="fr-FR" sz="140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29592" y="5185530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8657353" y="5557651"/>
            <a:ext cx="9381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36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352317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II. Mesure de similarité entre 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048871"/>
                <a:ext cx="10018713" cy="5029200"/>
              </a:xfrm>
            </p:spPr>
            <p:txBody>
              <a:bodyPr anchor="t">
                <a:normAutofit/>
              </a:bodyPr>
              <a:lstStyle/>
              <a:p>
                <a:pPr marL="457200" indent="-457200">
                  <a:buSzPct val="110000"/>
                  <a:buAutoNum type="alphaUcPeriod"/>
                </a:pPr>
                <a:r>
                  <a:rPr lang="fr-FR" b="1" dirty="0"/>
                  <a:t>Premier RàPC sur les caractéristiques des cas</a:t>
                </a:r>
              </a:p>
              <a:p>
                <a:r>
                  <a:rPr lang="fr-FR" sz="2200" dirty="0"/>
                  <a:t>Formule utilisée : </a:t>
                </a:r>
              </a:p>
              <a:p>
                <a:pPr marL="457200" lvl="1" indent="0">
                  <a:buNone/>
                </a:pPr>
                <a:r>
                  <a:rPr lang="fr-F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Partie métadonnées: formule de </a:t>
                </a:r>
                <a:r>
                  <a:rPr lang="fr-FR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Perner</a:t>
                </a:r>
                <a:r>
                  <a:rPr lang="fr-F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[9]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900" i="1">
                          <a:latin typeface="Cambria Math" panose="02040503050406030204" pitchFamily="18" charset="0"/>
                        </a:rPr>
                        <m:t>𝑆𝑁</m:t>
                      </m:r>
                      <m:d>
                        <m:dPr>
                          <m:ctrlPr>
                            <a:rPr lang="fr-FR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19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𝐴𝑖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]"/>
                              <m:ctrlPr>
                                <a:rPr lang="fr-FR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𝐴𝑖</m:t>
                              </m:r>
                            </m:e>
                          </m:d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𝐷𝑖</m:t>
                              </m:r>
                            </m:e>
                          </m:d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𝐸𝑖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fr-FR" sz="19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𝐴𝑖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𝑏𝑜𝑡h</m:t>
                      </m:r>
                      <m:d>
                        <m:dPr>
                          <m:ctrlPr>
                            <a:rPr lang="fr-FR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𝑜𝑛𝑙𝑦</m:t>
                      </m:r>
                      <m:d>
                        <m:dPr>
                          <m:ctrlP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𝐸𝑖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𝑜𝑛𝑙𝑦</m:t>
                      </m:r>
                      <m:d>
                        <m:dPr>
                          <m:ctrlP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1900" dirty="0"/>
              </a:p>
              <a:p>
                <a:pPr lvl="2">
                  <a:buSzPct val="100000"/>
                  <a:buFont typeface="Wingdings" panose="05000000000000000000" pitchFamily="2" charset="2"/>
                  <a:buChar char="Ø"/>
                </a:pPr>
                <a:r>
                  <a:rPr lang="fr-FR" sz="1700" dirty="0"/>
                  <a:t>Nécessite une conversion des caractéristiques en binaire </a:t>
                </a:r>
              </a:p>
              <a:p>
                <a:pPr lvl="2">
                  <a:buSzPct val="100000"/>
                  <a:buFont typeface="Wingdings" panose="05000000000000000000" pitchFamily="2" charset="2"/>
                  <a:buChar char="Ø"/>
                </a:pPr>
                <a:r>
                  <a:rPr lang="el-GR" sz="1700" dirty="0"/>
                  <a:t>α</a:t>
                </a:r>
                <a:r>
                  <a:rPr lang="fr-FR" sz="1700" dirty="0"/>
                  <a:t>,</a:t>
                </a:r>
                <a:r>
                  <a:rPr lang="el-GR" sz="1700" dirty="0"/>
                  <a:t>β</a:t>
                </a:r>
                <a:r>
                  <a:rPr lang="fr-FR" sz="1700" dirty="0"/>
                  <a:t> et </a:t>
                </a:r>
                <a:r>
                  <a:rPr lang="el-GR" sz="1700" dirty="0"/>
                  <a:t>γ</a:t>
                </a:r>
                <a:r>
                  <a:rPr lang="fr-FR" sz="1700" dirty="0"/>
                  <a:t> sont des poids, généralement </a:t>
                </a:r>
                <a:r>
                  <a:rPr lang="el-G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</a:t>
                </a:r>
                <a:r>
                  <a:rPr lang="fr-F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l-G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β</a:t>
                </a:r>
                <a:r>
                  <a:rPr lang="fr-F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 </a:t>
                </a:r>
                <a:r>
                  <a:rPr lang="fr-FR" sz="1700" dirty="0"/>
                  <a:t>et </a:t>
                </a:r>
                <a:r>
                  <a:rPr lang="el-G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fr-F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0,5</a:t>
                </a:r>
                <a:r>
                  <a:rPr lang="fr-FR" sz="1700" dirty="0"/>
                  <a:t>, </a:t>
                </a:r>
                <a:r>
                  <a:rPr lang="fr-FR" sz="1700" b="1" dirty="0"/>
                  <a:t>quand </a:t>
                </a:r>
                <a:r>
                  <a:rPr lang="fr-FR" sz="17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fr-FR" sz="1700" b="1" dirty="0"/>
                  <a:t>  est le nouveau cas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048871"/>
                <a:ext cx="10018713" cy="5029200"/>
              </a:xfrm>
              <a:blipFill rotWithShape="0">
                <a:blip r:embed="rId3"/>
                <a:stretch>
                  <a:fillRect l="-1338" t="-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au 10"/>
          <p:cNvGraphicFramePr>
            <a:graphicFrameLocks noGrp="1"/>
          </p:cNvGraphicFramePr>
          <p:nvPr>
            <p:extLst/>
          </p:nvPr>
        </p:nvGraphicFramePr>
        <p:xfrm>
          <a:off x="4776106" y="4454917"/>
          <a:ext cx="284797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9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39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 = 120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01111000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 = 125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01111101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5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both</a:t>
                      </a:r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(A,B)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5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only</a:t>
                      </a:r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(A)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5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only</a:t>
                      </a:r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(B)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3971305" y="4131752"/>
            <a:ext cx="4638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Exemple de conversion binaire de deux caractéristiques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37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8409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I. Le </a:t>
            </a:r>
            <a:r>
              <a:rPr lang="fr-FR" dirty="0" smtClean="0"/>
              <a:t>RàPC pour le Traitement d’Images (TI)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1657295" y="1825810"/>
            <a:ext cx="4094451" cy="4704081"/>
          </a:xfrm>
          <a:prstGeom prst="rect">
            <a:avLst/>
          </a:prstGeom>
          <a:solidFill>
            <a:schemeClr val="accent1">
              <a:lumMod val="40000"/>
              <a:lumOff val="60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7238203" y="1813146"/>
            <a:ext cx="4094451" cy="4704081"/>
          </a:xfrm>
          <a:prstGeom prst="rect">
            <a:avLst/>
          </a:prstGeom>
          <a:solidFill>
            <a:schemeClr val="accent1">
              <a:lumMod val="40000"/>
              <a:lumOff val="60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dirty="0" smtClean="0"/>
              <a:t>Exemple de système à RàPC : tenue de soirée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			</a:t>
            </a:r>
            <a:r>
              <a:rPr lang="fr-FR" b="1" dirty="0" smtClean="0"/>
              <a:t>Problème</a:t>
            </a:r>
            <a:r>
              <a:rPr lang="fr-FR" dirty="0" smtClean="0"/>
              <a:t>										</a:t>
            </a:r>
            <a:r>
              <a:rPr lang="fr-FR" b="1" dirty="0" smtClean="0"/>
              <a:t>Solution</a:t>
            </a:r>
          </a:p>
          <a:p>
            <a:pPr marL="0" indent="0">
              <a:buNone/>
            </a:pPr>
            <a:r>
              <a:rPr lang="fr-FR" dirty="0" smtClean="0"/>
              <a:t>		</a:t>
            </a:r>
          </a:p>
          <a:p>
            <a:pPr marL="0" indent="0">
              <a:buNone/>
            </a:pPr>
            <a:r>
              <a:rPr lang="fr-FR" dirty="0" smtClean="0"/>
              <a:t>	météo											haut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élégance		« chic »						chaussures   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dirty="0" smtClean="0"/>
              <a:t>thème	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	</a:t>
            </a:r>
            <a:endParaRPr lang="fr-FR" dirty="0" smtClean="0"/>
          </a:p>
          <a:p>
            <a:pPr lvl="1"/>
            <a:endParaRPr lang="fr-FR" i="1" dirty="0"/>
          </a:p>
          <a:p>
            <a:pPr lvl="1">
              <a:tabLst>
                <a:tab pos="4298950" algn="l"/>
              </a:tabLst>
            </a:pPr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38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dirty="0" smtClean="0"/>
              <a:t> </a:t>
            </a:r>
            <a:r>
              <a:rPr lang="fr-FR" sz="1200" b="1" dirty="0" smtClean="0"/>
              <a:t>RàPC &amp; segmentation d’images</a:t>
            </a:r>
            <a:r>
              <a:rPr lang="fr-FR" sz="1200" dirty="0" smtClean="0"/>
              <a:t>   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217" y="2925577"/>
            <a:ext cx="993437" cy="99343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54" y="5043941"/>
            <a:ext cx="938300" cy="93890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123" y="3610900"/>
            <a:ext cx="1298532" cy="1298532"/>
          </a:xfrm>
          <a:prstGeom prst="rect">
            <a:avLst/>
          </a:prstGeom>
        </p:spPr>
      </p:pic>
      <p:sp>
        <p:nvSpPr>
          <p:cNvPr id="14" name="Flèche droite 13"/>
          <p:cNvSpPr/>
          <p:nvPr/>
        </p:nvSpPr>
        <p:spPr>
          <a:xfrm>
            <a:off x="5993933" y="3777768"/>
            <a:ext cx="1002083" cy="360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123" y="2925577"/>
            <a:ext cx="993437" cy="9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39</a:t>
            </a:fld>
            <a:endParaRPr lang="fr-FR"/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 txBox="1">
            <a:spLocks/>
          </p:cNvSpPr>
          <p:nvPr/>
        </p:nvSpPr>
        <p:spPr>
          <a:xfrm>
            <a:off x="11503023" y="6255438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C07D1D-9040-46BE-96F9-BC33D0812D1B}" type="slidenum">
              <a:rPr lang="fr-FR" sz="2000" smtClean="0"/>
              <a:pPr/>
              <a:t>10</a:t>
            </a:fld>
            <a:endParaRPr lang="fr-FR" sz="2000"/>
          </a:p>
        </p:txBody>
      </p:sp>
      <p:sp>
        <p:nvSpPr>
          <p:cNvPr id="6" name="Rectangle 5"/>
          <p:cNvSpPr/>
          <p:nvPr/>
        </p:nvSpPr>
        <p:spPr>
          <a:xfrm>
            <a:off x="4985730" y="3577389"/>
            <a:ext cx="2703331" cy="30431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43628" y="3689830"/>
            <a:ext cx="954505" cy="9545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517" y="4548521"/>
            <a:ext cx="1038726" cy="103872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37" y="5340081"/>
            <a:ext cx="858141" cy="8586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45894" y="3577389"/>
            <a:ext cx="1822451" cy="30431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38" y="4003922"/>
            <a:ext cx="1063962" cy="106396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99" y="5002080"/>
            <a:ext cx="934641" cy="93464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9733" y="3689830"/>
            <a:ext cx="954505" cy="9545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606446" y="3570805"/>
            <a:ext cx="1977301" cy="30431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22" y="4548521"/>
            <a:ext cx="1038726" cy="103872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75" y="5007255"/>
            <a:ext cx="934641" cy="93464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35" y="3913462"/>
            <a:ext cx="951081" cy="111326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76" y="5340081"/>
            <a:ext cx="910617" cy="911201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601848" y="6191340"/>
            <a:ext cx="208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Cas remémoré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2026474" y="6228605"/>
            <a:ext cx="238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	</a:t>
            </a:r>
            <a:r>
              <a:rPr lang="fr-FR" dirty="0" smtClean="0"/>
              <a:t> nouveau cas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8737254" y="6165706"/>
            <a:ext cx="208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 adaptée</a:t>
            </a:r>
            <a:endParaRPr lang="fr-FR" dirty="0"/>
          </a:p>
        </p:txBody>
      </p:sp>
      <p:sp>
        <p:nvSpPr>
          <p:cNvPr id="22" name="Flèche droite 21"/>
          <p:cNvSpPr/>
          <p:nvPr/>
        </p:nvSpPr>
        <p:spPr>
          <a:xfrm>
            <a:off x="4249685" y="4903414"/>
            <a:ext cx="561473" cy="316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droite 22"/>
          <p:cNvSpPr/>
          <p:nvPr/>
        </p:nvSpPr>
        <p:spPr>
          <a:xfrm>
            <a:off x="7868823" y="5002080"/>
            <a:ext cx="561473" cy="316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08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Verrous scientifiques et problématique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Tranche d’âge des patients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Manque de tissus adipeux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Forme de la tumeur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Rein impacté par la tumeur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Contraste des scanners</a:t>
            </a:r>
          </a:p>
          <a:p>
            <a:pPr marL="0" indent="0">
              <a:lnSpc>
                <a:spcPct val="150000"/>
              </a:lnSpc>
              <a:buNone/>
            </a:pPr>
            <a:endParaRPr lang="fr-FR" b="1" dirty="0" smtClean="0"/>
          </a:p>
          <a:p>
            <a:pPr lvl="1"/>
            <a:endParaRPr lang="fr-FR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4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b="1" dirty="0" smtClean="0"/>
              <a:t>Introduction</a:t>
            </a:r>
            <a:r>
              <a:rPr lang="fr-FR" sz="1200" dirty="0" smtClean="0"/>
              <a:t>      RàPC pour la segmentation d’images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47" y="1407933"/>
            <a:ext cx="3635179" cy="24250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44" y="4040579"/>
            <a:ext cx="2579984" cy="25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84360" y="1380068"/>
            <a:ext cx="8518663" cy="2616199"/>
          </a:xfrm>
        </p:spPr>
        <p:txBody>
          <a:bodyPr/>
          <a:lstStyle/>
          <a:p>
            <a:pPr algn="ctr"/>
            <a:r>
              <a:rPr lang="fr-FR" dirty="0"/>
              <a:t>Segmentation d’images par RàPC et </a:t>
            </a:r>
            <a:r>
              <a:rPr lang="fr-FR" dirty="0" smtClean="0"/>
              <a:t>règles floues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7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/>
          <a:lstStyle/>
          <a:p>
            <a:pPr algn="l"/>
            <a:r>
              <a:rPr lang="fr-FR" dirty="0"/>
              <a:t> 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48871"/>
            <a:ext cx="10018713" cy="5029200"/>
          </a:xfrm>
        </p:spPr>
        <p:txBody>
          <a:bodyPr anchor="t">
            <a:normAutofit/>
          </a:bodyPr>
          <a:lstStyle/>
          <a:p>
            <a:pPr marL="514350" indent="-514350">
              <a:lnSpc>
                <a:spcPct val="150000"/>
              </a:lnSpc>
              <a:buAutoNum type="romanUcPeriod"/>
            </a:pPr>
            <a:r>
              <a:rPr lang="fr-FR" dirty="0"/>
              <a:t>Rappels sur la Croissance de régions / le RàPC </a:t>
            </a:r>
          </a:p>
          <a:p>
            <a:pPr marL="514350" indent="-514350">
              <a:lnSpc>
                <a:spcPct val="150000"/>
              </a:lnSpc>
              <a:buAutoNum type="romanUcPeriod"/>
            </a:pPr>
            <a:r>
              <a:rPr lang="fr-FR" dirty="0"/>
              <a:t>Mesure de similarité entre cas</a:t>
            </a:r>
          </a:p>
          <a:p>
            <a:pPr marL="971550" lvl="1" indent="-514350">
              <a:buSzPct val="110000"/>
              <a:buFont typeface="+mj-lt"/>
              <a:buAutoNum type="alphaUcPeriod"/>
            </a:pPr>
            <a:r>
              <a:rPr lang="fr-FR" dirty="0"/>
              <a:t>Caractéristiques statistiques</a:t>
            </a:r>
          </a:p>
          <a:p>
            <a:pPr marL="971550" lvl="1" indent="-514350">
              <a:buSzPct val="110000"/>
              <a:buFont typeface="+mj-lt"/>
              <a:buAutoNum type="alphaUcPeriod"/>
            </a:pPr>
            <a:r>
              <a:rPr lang="fr-FR" dirty="0"/>
              <a:t>Positionnement des organes</a:t>
            </a:r>
          </a:p>
          <a:p>
            <a:pPr marL="514350" indent="-514350">
              <a:lnSpc>
                <a:spcPct val="150000"/>
              </a:lnSpc>
              <a:buAutoNum type="romanUcPeriod"/>
            </a:pPr>
            <a:r>
              <a:rPr lang="fr-FR" dirty="0"/>
              <a:t>Adaptation de la position des germes</a:t>
            </a:r>
          </a:p>
          <a:p>
            <a:pPr marL="514350" indent="-514350">
              <a:lnSpc>
                <a:spcPct val="150000"/>
              </a:lnSpc>
              <a:buAutoNum type="romanUcPeriod"/>
            </a:pPr>
            <a:r>
              <a:rPr lang="fr-FR" dirty="0"/>
              <a:t>Expériences et résultats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10" y="110748"/>
            <a:ext cx="10018713" cy="779929"/>
          </a:xfrm>
        </p:spPr>
        <p:txBody>
          <a:bodyPr/>
          <a:lstStyle/>
          <a:p>
            <a:pPr algn="l"/>
            <a:r>
              <a:rPr lang="fr-FR" dirty="0"/>
              <a:t> I. Rappels sur la croissance de régions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48871"/>
            <a:ext cx="10018713" cy="5029200"/>
          </a:xfrm>
        </p:spPr>
        <p:txBody>
          <a:bodyPr anchor="t"/>
          <a:lstStyle/>
          <a:p>
            <a:pPr marL="0" indent="0">
              <a:buNone/>
            </a:pPr>
            <a:r>
              <a:rPr lang="fr-FR" dirty="0"/>
              <a:t>Principe :</a:t>
            </a:r>
          </a:p>
          <a:p>
            <a:pPr>
              <a:lnSpc>
                <a:spcPct val="150000"/>
              </a:lnSpc>
            </a:pPr>
            <a:r>
              <a:rPr lang="fr-FR" dirty="0"/>
              <a:t>Positionner un pixel germe pour chaque objet à segmenter</a:t>
            </a:r>
          </a:p>
          <a:p>
            <a:pPr>
              <a:lnSpc>
                <a:spcPct val="150000"/>
              </a:lnSpc>
            </a:pPr>
            <a:r>
              <a:rPr lang="fr-FR" dirty="0"/>
              <a:t>Faire croître des « régions » à partir des germes</a:t>
            </a:r>
          </a:p>
          <a:p>
            <a:pPr>
              <a:lnSpc>
                <a:spcPct val="150000"/>
              </a:lnSpc>
            </a:pPr>
            <a:r>
              <a:rPr lang="fr-FR" dirty="0"/>
              <a:t>La croissance est contrôlée par des seuils de niveaux de gris :	</a:t>
            </a:r>
          </a:p>
          <a:p>
            <a:pPr lvl="1"/>
            <a:r>
              <a:rPr lang="fr-FR" b="1" dirty="0"/>
              <a:t>Seuil global</a:t>
            </a:r>
          </a:p>
          <a:p>
            <a:pPr lvl="1"/>
            <a:r>
              <a:rPr lang="fr-FR" b="1" dirty="0"/>
              <a:t>Seuil local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232206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/>
          <a:lstStyle/>
          <a:p>
            <a:pPr algn="l"/>
            <a:r>
              <a:rPr lang="fr-FR" dirty="0"/>
              <a:t> I. Rappels sur la croissance de régions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30" y="1254063"/>
            <a:ext cx="6706536" cy="491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1466317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/>
          <a:lstStyle/>
          <a:p>
            <a:pPr algn="l"/>
            <a:r>
              <a:rPr lang="fr-FR" dirty="0"/>
              <a:t> I. Rappels sur le RàPC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08529"/>
            <a:ext cx="10018713" cy="4782671"/>
          </a:xfrm>
        </p:spPr>
        <p:txBody>
          <a:bodyPr anchor="t"/>
          <a:lstStyle/>
          <a:p>
            <a:endParaRPr lang="fr-FR" dirty="0"/>
          </a:p>
          <a:p>
            <a:pPr>
              <a:lnSpc>
                <a:spcPct val="150000"/>
              </a:lnSpc>
            </a:pPr>
            <a:r>
              <a:rPr lang="fr-FR" dirty="0"/>
              <a:t>Modélisation de cas selon l’architecture Problème / Solution</a:t>
            </a:r>
          </a:p>
          <a:p>
            <a:pPr>
              <a:lnSpc>
                <a:spcPct val="150000"/>
              </a:lnSpc>
            </a:pPr>
            <a:r>
              <a:rPr lang="fr-FR" dirty="0"/>
              <a:t>Problèmes : Les scanners</a:t>
            </a:r>
          </a:p>
          <a:p>
            <a:pPr>
              <a:lnSpc>
                <a:spcPct val="150000"/>
              </a:lnSpc>
            </a:pPr>
            <a:r>
              <a:rPr lang="fr-FR" dirty="0"/>
              <a:t>Solutions: la position des germes et les seuils de la croissance de régions</a:t>
            </a:r>
          </a:p>
          <a:p>
            <a:pPr>
              <a:lnSpc>
                <a:spcPct val="150000"/>
              </a:lnSpc>
            </a:pPr>
            <a:r>
              <a:rPr lang="fr-FR" dirty="0"/>
              <a:t>Stockage des cas dans une base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1615086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/>
          <a:lstStyle/>
          <a:p>
            <a:pPr algn="l"/>
            <a:r>
              <a:rPr lang="fr-FR" dirty="0"/>
              <a:t> I. Rappels sur le RàPC</a:t>
            </a:r>
          </a:p>
        </p:txBody>
      </p:sp>
      <p:sp>
        <p:nvSpPr>
          <p:cNvPr id="4" name="Ellipse 3"/>
          <p:cNvSpPr/>
          <p:nvPr/>
        </p:nvSpPr>
        <p:spPr>
          <a:xfrm>
            <a:off x="1922930" y="1344706"/>
            <a:ext cx="1640541" cy="860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Nouveau Problème</a:t>
            </a:r>
          </a:p>
        </p:txBody>
      </p:sp>
      <p:sp>
        <p:nvSpPr>
          <p:cNvPr id="5" name="Ellipse 4"/>
          <p:cNvSpPr/>
          <p:nvPr/>
        </p:nvSpPr>
        <p:spPr>
          <a:xfrm>
            <a:off x="5162407" y="2796988"/>
            <a:ext cx="1640541" cy="86061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Problème</a:t>
            </a:r>
          </a:p>
        </p:txBody>
      </p:sp>
      <p:sp>
        <p:nvSpPr>
          <p:cNvPr id="6" name="Ellipse 5"/>
          <p:cNvSpPr/>
          <p:nvPr/>
        </p:nvSpPr>
        <p:spPr>
          <a:xfrm>
            <a:off x="5364112" y="2649069"/>
            <a:ext cx="1640541" cy="86061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Problème</a:t>
            </a:r>
          </a:p>
        </p:txBody>
      </p:sp>
      <p:sp>
        <p:nvSpPr>
          <p:cNvPr id="7" name="Ellipse 6"/>
          <p:cNvSpPr/>
          <p:nvPr/>
        </p:nvSpPr>
        <p:spPr>
          <a:xfrm>
            <a:off x="5606158" y="2501150"/>
            <a:ext cx="1640541" cy="86061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Problème</a:t>
            </a:r>
          </a:p>
        </p:txBody>
      </p:sp>
      <p:sp>
        <p:nvSpPr>
          <p:cNvPr id="8" name="Ellipse 7"/>
          <p:cNvSpPr/>
          <p:nvPr/>
        </p:nvSpPr>
        <p:spPr>
          <a:xfrm>
            <a:off x="5804669" y="2380128"/>
            <a:ext cx="1640541" cy="86061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de cas</a:t>
            </a:r>
          </a:p>
        </p:txBody>
      </p:sp>
      <p:sp>
        <p:nvSpPr>
          <p:cNvPr id="9" name="Ellipse 8"/>
          <p:cNvSpPr/>
          <p:nvPr/>
        </p:nvSpPr>
        <p:spPr>
          <a:xfrm>
            <a:off x="9040907" y="1344706"/>
            <a:ext cx="1640541" cy="86061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Solution</a:t>
            </a:r>
          </a:p>
        </p:txBody>
      </p:sp>
      <p:cxnSp>
        <p:nvCxnSpPr>
          <p:cNvPr id="13" name="Connecteur en arc 12"/>
          <p:cNvCxnSpPr>
            <a:stCxn id="4" idx="6"/>
            <a:endCxn id="6" idx="1"/>
          </p:cNvCxnSpPr>
          <p:nvPr/>
        </p:nvCxnSpPr>
        <p:spPr>
          <a:xfrm>
            <a:off x="3563471" y="1775012"/>
            <a:ext cx="2040893" cy="1000091"/>
          </a:xfrm>
          <a:prstGeom prst="curved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 en arc 14"/>
          <p:cNvCxnSpPr>
            <a:endCxn id="9" idx="4"/>
          </p:cNvCxnSpPr>
          <p:nvPr/>
        </p:nvCxnSpPr>
        <p:spPr>
          <a:xfrm flipV="1">
            <a:off x="6774524" y="2205318"/>
            <a:ext cx="3086654" cy="1191775"/>
          </a:xfrm>
          <a:prstGeom prst="curved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9040906" y="4526647"/>
            <a:ext cx="1640541" cy="860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Solution</a:t>
            </a:r>
          </a:p>
        </p:txBody>
      </p:sp>
      <p:cxnSp>
        <p:nvCxnSpPr>
          <p:cNvPr id="18" name="Connecteur en arc 17"/>
          <p:cNvCxnSpPr>
            <a:stCxn id="9" idx="6"/>
            <a:endCxn id="17" idx="6"/>
          </p:cNvCxnSpPr>
          <p:nvPr/>
        </p:nvCxnSpPr>
        <p:spPr>
          <a:xfrm flipH="1">
            <a:off x="10681447" y="1775012"/>
            <a:ext cx="1" cy="3181941"/>
          </a:xfrm>
          <a:prstGeom prst="curvedConnector3">
            <a:avLst>
              <a:gd name="adj1" fmla="val -22860000000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7" idx="4"/>
            <a:endCxn id="37" idx="3"/>
          </p:cNvCxnSpPr>
          <p:nvPr/>
        </p:nvCxnSpPr>
        <p:spPr>
          <a:xfrm rot="5400000">
            <a:off x="8106110" y="4148388"/>
            <a:ext cx="516196" cy="2993939"/>
          </a:xfrm>
          <a:prstGeom prst="curved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eur en arc 24"/>
          <p:cNvCxnSpPr>
            <a:stCxn id="17" idx="2"/>
            <a:endCxn id="5" idx="4"/>
          </p:cNvCxnSpPr>
          <p:nvPr/>
        </p:nvCxnSpPr>
        <p:spPr>
          <a:xfrm rot="10800000">
            <a:off x="5982678" y="3657601"/>
            <a:ext cx="3058228" cy="1299353"/>
          </a:xfrm>
          <a:prstGeom prst="curved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 rot="1504393">
            <a:off x="3859675" y="1962749"/>
            <a:ext cx="2470993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fr-FR" dirty="0"/>
              <a:t>Mesure de similarité</a:t>
            </a:r>
          </a:p>
        </p:txBody>
      </p:sp>
      <p:sp>
        <p:nvSpPr>
          <p:cNvPr id="29" name="ZoneTexte 28"/>
          <p:cNvSpPr txBox="1"/>
          <p:nvPr/>
        </p:nvSpPr>
        <p:spPr>
          <a:xfrm rot="20658136">
            <a:off x="7840363" y="3044719"/>
            <a:ext cx="185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Remémoration</a:t>
            </a:r>
          </a:p>
        </p:txBody>
      </p:sp>
      <p:sp>
        <p:nvSpPr>
          <p:cNvPr id="30" name="ZoneTexte 29"/>
          <p:cNvSpPr txBox="1"/>
          <p:nvPr/>
        </p:nvSpPr>
        <p:spPr>
          <a:xfrm rot="5400000">
            <a:off x="9889618" y="3199376"/>
            <a:ext cx="24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Adaptation (Révision)</a:t>
            </a:r>
          </a:p>
        </p:txBody>
      </p:sp>
      <p:sp>
        <p:nvSpPr>
          <p:cNvPr id="32" name="ZoneTexte 31"/>
          <p:cNvSpPr txBox="1"/>
          <p:nvPr/>
        </p:nvSpPr>
        <p:spPr>
          <a:xfrm rot="21152546">
            <a:off x="7597390" y="5768398"/>
            <a:ext cx="185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Segmentation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398836" y="5473149"/>
            <a:ext cx="1468402" cy="86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Résultat</a:t>
            </a:r>
          </a:p>
        </p:txBody>
      </p:sp>
      <p:sp>
        <p:nvSpPr>
          <p:cNvPr id="23" name="Rectangle 22"/>
          <p:cNvSpPr/>
          <p:nvPr/>
        </p:nvSpPr>
        <p:spPr>
          <a:xfrm rot="1284333">
            <a:off x="5659593" y="4555011"/>
            <a:ext cx="3439764" cy="32980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fr-FR" b="0" cap="none" spc="0" dirty="0">
                <a:ln w="0"/>
                <a:solidFill>
                  <a:schemeClr val="tx1"/>
                </a:solidFill>
              </a:rPr>
              <a:t>Stockage si résultat satisfaisant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45</a:t>
            </a:fld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2822444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II. Mesure de similarité entre cas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48871"/>
            <a:ext cx="10018713" cy="5029200"/>
          </a:xfrm>
        </p:spPr>
        <p:txBody>
          <a:bodyPr anchor="t">
            <a:normAutofit fontScale="92500"/>
          </a:bodyPr>
          <a:lstStyle/>
          <a:p>
            <a:pPr marL="457200" indent="-457200">
              <a:buAutoNum type="alphaUcPeriod"/>
            </a:pPr>
            <a:endParaRPr lang="fr-FR" dirty="0"/>
          </a:p>
          <a:p>
            <a:pPr marL="457200" indent="-457200">
              <a:buSzPct val="110000"/>
              <a:buAutoNum type="alphaUcPeriod"/>
            </a:pPr>
            <a:r>
              <a:rPr lang="fr-FR" b="1" dirty="0"/>
              <a:t>Premier RàPC sur les caractéristiques statistiques des cas pour déterminer les paramètres de la croissance de région (seuils et prétraitements)</a:t>
            </a:r>
          </a:p>
          <a:p>
            <a:pPr lvl="1">
              <a:buFontTx/>
              <a:buChar char="-"/>
            </a:pPr>
            <a:r>
              <a:rPr lang="fr-FR" sz="2200" dirty="0"/>
              <a:t>Les statistiques des images (moyenne, </a:t>
            </a:r>
            <a:r>
              <a:rPr lang="fr-FR" sz="2200" dirty="0" err="1"/>
              <a:t>kurtosis</a:t>
            </a:r>
            <a:r>
              <a:rPr lang="fr-FR" sz="2200" dirty="0"/>
              <a:t>, variance, etc.) </a:t>
            </a:r>
            <a:r>
              <a:rPr lang="fr-FR" sz="2200" dirty="0">
                <a:sym typeface="Wingdings" panose="05000000000000000000" pitchFamily="2" charset="2"/>
              </a:rPr>
              <a:t> données Image </a:t>
            </a:r>
            <a:r>
              <a:rPr lang="fr-FR" sz="1800" dirty="0">
                <a:sym typeface="Wingdings" panose="05000000000000000000" pitchFamily="2" charset="2"/>
              </a:rPr>
              <a:t>[8]</a:t>
            </a:r>
            <a:r>
              <a:rPr lang="fr-FR" sz="1800" dirty="0"/>
              <a:t> [9] [10] [11]</a:t>
            </a:r>
          </a:p>
          <a:p>
            <a:pPr lvl="1">
              <a:buFontTx/>
              <a:buChar char="-"/>
            </a:pPr>
            <a:r>
              <a:rPr lang="fr-FR" sz="2200" dirty="0"/>
              <a:t>Les données patient (âge, taille, masse, sexe, etc.) </a:t>
            </a:r>
            <a:r>
              <a:rPr lang="fr-FR" sz="2200" dirty="0">
                <a:sym typeface="Wingdings" panose="05000000000000000000" pitchFamily="2" charset="2"/>
              </a:rPr>
              <a:t> métadonnées (données non Image)</a:t>
            </a:r>
          </a:p>
          <a:p>
            <a:pPr marL="457200" indent="-457200">
              <a:buAutoNum type="alphaUcPeriod"/>
            </a:pPr>
            <a:endParaRPr lang="fr-FR" dirty="0"/>
          </a:p>
          <a:p>
            <a:pPr marL="457200" indent="-457200">
              <a:buSzPct val="110000"/>
              <a:buAutoNum type="alphaUcPeriod"/>
            </a:pPr>
            <a:r>
              <a:rPr lang="fr-FR" b="1" dirty="0"/>
              <a:t>Deuxième RàPC pour déterminer le positionnement des organes (germes)</a:t>
            </a:r>
            <a:endParaRPr lang="fr-FR" sz="2200" b="1" dirty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lvl="1">
              <a:buClr>
                <a:srgbClr val="30ACEC">
                  <a:lumMod val="75000"/>
                </a:srgbClr>
              </a:buClr>
              <a:buFontTx/>
              <a:buChar char="-"/>
            </a:pPr>
            <a:r>
              <a:rPr lang="fr-FR" sz="2200" dirty="0"/>
              <a:t>Le positionnement des organes les uns par rapport aux autres</a:t>
            </a:r>
          </a:p>
          <a:p>
            <a:pPr lvl="1">
              <a:buClr>
                <a:srgbClr val="30ACEC">
                  <a:lumMod val="75000"/>
                </a:srgbClr>
              </a:buClr>
              <a:buFontTx/>
              <a:buChar char="-"/>
            </a:pPr>
            <a:r>
              <a:rPr lang="fr-FR" sz="2200" dirty="0"/>
              <a:t>Le positionnement de la tumeur par rapport aux organes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1996739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II. Mesure de similarité entre cas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48871"/>
            <a:ext cx="10018713" cy="5029200"/>
          </a:xfrm>
        </p:spPr>
        <p:txBody>
          <a:bodyPr anchor="t">
            <a:normAutofit/>
          </a:bodyPr>
          <a:lstStyle/>
          <a:p>
            <a:pPr marL="457200" indent="-457200">
              <a:buSzPct val="110000"/>
              <a:buAutoNum type="alphaUcPeriod"/>
            </a:pPr>
            <a:r>
              <a:rPr lang="fr-FR" b="1" dirty="0"/>
              <a:t>Premier RàPC sur les caractéristiques des cas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sz="2200" dirty="0"/>
              <a:t>La similarité reflète l’utilité d’un cas (de la base) pour résoudre un problème</a:t>
            </a:r>
          </a:p>
          <a:p>
            <a:r>
              <a:rPr lang="fr-FR" sz="2200" dirty="0"/>
              <a:t>Elle est fortement liée à la « distance » entre deux cas</a:t>
            </a:r>
          </a:p>
          <a:p>
            <a:r>
              <a:rPr lang="fr-FR" sz="2200" dirty="0"/>
              <a:t>Notion liée à la théorie des ensembles flous, car elle s’exprime (souvent) sur l’intervalle [0,1] (un degré de similarité)</a:t>
            </a:r>
          </a:p>
          <a:p>
            <a:r>
              <a:rPr lang="fr-FR" sz="2200" dirty="0"/>
              <a:t>Exemple : la similarité entre l’âge de deux personnes :</a:t>
            </a:r>
          </a:p>
          <a:p>
            <a:pPr lvl="1"/>
            <a:r>
              <a:rPr lang="fr-FR" dirty="0"/>
              <a:t>Plus la différence d’âge (distance) est faible et plus la similarité est grande</a:t>
            </a:r>
          </a:p>
          <a:p>
            <a:pPr lvl="1"/>
            <a:r>
              <a:rPr lang="fr-FR" dirty="0"/>
              <a:t>C’est pourquoi on définit par exemple : 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Similarité(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) = 1 – Distance(</a:t>
            </a:r>
            <a:r>
              <a:rPr lang="fr-FR" b="1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3638908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II. Mesure de similarité entre 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048871"/>
                <a:ext cx="10018713" cy="5029200"/>
              </a:xfrm>
            </p:spPr>
            <p:txBody>
              <a:bodyPr anchor="t">
                <a:normAutofit/>
              </a:bodyPr>
              <a:lstStyle/>
              <a:p>
                <a:pPr marL="457200" indent="-457200">
                  <a:buSzPct val="110000"/>
                  <a:buAutoNum type="alphaUcPeriod"/>
                </a:pPr>
                <a:r>
                  <a:rPr lang="fr-FR" b="1" dirty="0"/>
                  <a:t>Premier RàPC sur les caractéristiques des cas</a:t>
                </a:r>
              </a:p>
              <a:p>
                <a:r>
                  <a:rPr lang="fr-FR" sz="2200" dirty="0"/>
                  <a:t>Formule utilisée : </a:t>
                </a:r>
              </a:p>
              <a:p>
                <a:pPr marL="457200" lvl="1" indent="0">
                  <a:buNone/>
                </a:pPr>
                <a:r>
                  <a:rPr lang="fr-F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Partie Image : indice MSSIM </a:t>
                </a:r>
                <a:r>
                  <a:rPr lang="fr-F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[13] </a:t>
                </a:r>
              </a:p>
              <a:p>
                <a:pPr marL="457200" lvl="1" indent="0">
                  <a:buNone/>
                </a:pP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SSIM(</a:t>
                </a:r>
                <a:r>
                  <a:rPr lang="fr-FR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x,y</a:t>
                </a: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(2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)(2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𝑥𝑦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num>
                      <m:den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fr-FR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fr-FR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)(</m:t>
                        </m:r>
                        <m:sSubSup>
                          <m:sSubSupPr>
                            <m:ctrlPr>
                              <a:rPr lang="fr-FR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sz="21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fr-FR" sz="21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sz="21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fr-FR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fr-FR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sz="21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fr-FR" sz="21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fr-FR" sz="21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fr-FR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𝑎𝑣𝑒𝑐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𝑚𝑜𝑦𝑒𝑛𝑛𝑒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𝑒𝑐𝑎𝑟𝑡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𝑡𝑦𝑝𝑒</m:t>
                    </m:r>
                  </m:oMath>
                </a14:m>
                <a:r>
                  <a:rPr lang="fr-FR" sz="21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</a:t>
                </a:r>
              </a:p>
              <a:p>
                <a:pPr marL="457200" lvl="1" indent="0">
                  <a:buNone/>
                </a:pPr>
                <a:r>
                  <a:rPr lang="fr-FR" sz="21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		C</a:t>
                </a:r>
                <a:r>
                  <a:rPr lang="fr-FR" sz="21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lang="fr-FR" sz="21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0,01*L, C</a:t>
                </a:r>
                <a:r>
                  <a:rPr lang="fr-FR" sz="21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lang="fr-FR" sz="21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0,03*L et L = 255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MSSIM(X,Y)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sup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𝑆𝑆𝐼𝑀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avec M = nombre de fenêtres et x</a:t>
                </a:r>
                <a:r>
                  <a:rPr lang="fr-FR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y</a:t>
                </a:r>
                <a:r>
                  <a:rPr lang="fr-FR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lang="fr-FR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, les ROI des 			   	    images de base (X et Y)</a:t>
                </a:r>
              </a:p>
              <a:p>
                <a:pPr marL="914400" lvl="2" indent="0">
                  <a:buNone/>
                </a:pPr>
                <a:endParaRPr lang="fr-FR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048871"/>
                <a:ext cx="10018713" cy="5029200"/>
              </a:xfrm>
              <a:blipFill rotWithShape="0">
                <a:blip r:embed="rId2"/>
                <a:stretch>
                  <a:fillRect l="-1338" t="-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219949" y="4455461"/>
            <a:ext cx="3028953" cy="22041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7219946" y="5187628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prstClr val="white"/>
                </a:solidFill>
              </a:rPr>
              <a:t>SSIM(x</a:t>
            </a:r>
            <a:r>
              <a:rPr lang="fr-FR" sz="1400" baseline="-25000" dirty="0">
                <a:solidFill>
                  <a:prstClr val="white"/>
                </a:solidFill>
              </a:rPr>
              <a:t>0</a:t>
            </a:r>
            <a:r>
              <a:rPr lang="fr-FR" sz="1400" dirty="0">
                <a:solidFill>
                  <a:prstClr val="white"/>
                </a:solidFill>
              </a:rPr>
              <a:t>,y</a:t>
            </a:r>
            <a:r>
              <a:rPr lang="fr-FR" sz="1400" baseline="-25000" dirty="0">
                <a:solidFill>
                  <a:prstClr val="white"/>
                </a:solidFill>
              </a:rPr>
              <a:t>1</a:t>
            </a:r>
            <a:r>
              <a:rPr lang="fr-FR" sz="140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19945" y="4453713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SSIM(x</a:t>
            </a:r>
            <a:r>
              <a:rPr lang="fr-FR" sz="1400" baseline="-25000" dirty="0"/>
              <a:t>0</a:t>
            </a:r>
            <a:r>
              <a:rPr lang="fr-FR" sz="1400" dirty="0"/>
              <a:t>,y</a:t>
            </a:r>
            <a:r>
              <a:rPr lang="fr-FR" sz="1400" baseline="-25000" dirty="0"/>
              <a:t>0</a:t>
            </a:r>
            <a:r>
              <a:rPr lang="fr-FR" sz="1400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29596" y="4451615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prstClr val="white"/>
                </a:solidFill>
              </a:rPr>
              <a:t>SSIM(x</a:t>
            </a:r>
            <a:r>
              <a:rPr lang="fr-FR" sz="1400" baseline="-25000" dirty="0">
                <a:solidFill>
                  <a:prstClr val="white"/>
                </a:solidFill>
              </a:rPr>
              <a:t>1</a:t>
            </a:r>
            <a:r>
              <a:rPr lang="fr-FR" sz="1400" dirty="0">
                <a:solidFill>
                  <a:prstClr val="white"/>
                </a:solidFill>
              </a:rPr>
              <a:t>,y</a:t>
            </a:r>
            <a:r>
              <a:rPr lang="fr-FR" sz="1400" baseline="-25000" dirty="0">
                <a:solidFill>
                  <a:prstClr val="white"/>
                </a:solidFill>
              </a:rPr>
              <a:t>0</a:t>
            </a:r>
            <a:r>
              <a:rPr lang="fr-FR" sz="140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39251" y="4451615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400" dirty="0">
                <a:solidFill>
                  <a:prstClr val="white"/>
                </a:solidFill>
              </a:rPr>
              <a:t>SSIM(x</a:t>
            </a:r>
            <a:r>
              <a:rPr lang="fr-FR" sz="1400" baseline="-25000" dirty="0">
                <a:solidFill>
                  <a:prstClr val="white"/>
                </a:solidFill>
              </a:rPr>
              <a:t>1</a:t>
            </a:r>
            <a:r>
              <a:rPr lang="fr-FR" sz="1400" dirty="0">
                <a:solidFill>
                  <a:prstClr val="white"/>
                </a:solidFill>
              </a:rPr>
              <a:t>,y</a:t>
            </a:r>
            <a:r>
              <a:rPr lang="fr-FR" sz="1400" baseline="-25000" dirty="0">
                <a:solidFill>
                  <a:prstClr val="white"/>
                </a:solidFill>
              </a:rPr>
              <a:t>0</a:t>
            </a:r>
            <a:r>
              <a:rPr lang="fr-FR" sz="140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29592" y="5185530"/>
            <a:ext cx="1009651" cy="735664"/>
          </a:xfrm>
          <a:prstGeom prst="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8657353" y="5557651"/>
            <a:ext cx="9381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48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386069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II. Mesure de similarité entre 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484310" y="1048871"/>
                <a:ext cx="10018713" cy="5029200"/>
              </a:xfrm>
            </p:spPr>
            <p:txBody>
              <a:bodyPr anchor="t">
                <a:normAutofit/>
              </a:bodyPr>
              <a:lstStyle/>
              <a:p>
                <a:pPr marL="457200" indent="-457200">
                  <a:buSzPct val="110000"/>
                  <a:buAutoNum type="alphaUcPeriod"/>
                </a:pPr>
                <a:r>
                  <a:rPr lang="fr-FR" b="1" dirty="0"/>
                  <a:t>Premier RàPC sur les caractéristiques des cas</a:t>
                </a:r>
              </a:p>
              <a:p>
                <a:r>
                  <a:rPr lang="fr-FR" sz="2200" dirty="0"/>
                  <a:t>Formule utilisée : </a:t>
                </a:r>
              </a:p>
              <a:p>
                <a:pPr marL="457200" lvl="1" indent="0">
                  <a:buNone/>
                </a:pPr>
                <a:r>
                  <a:rPr lang="fr-F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Partie métadonnées: formule de </a:t>
                </a:r>
                <a:r>
                  <a:rPr lang="fr-FR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Perner</a:t>
                </a:r>
                <a:r>
                  <a:rPr lang="fr-F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[9]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900" i="1">
                          <a:latin typeface="Cambria Math" panose="02040503050406030204" pitchFamily="18" charset="0"/>
                        </a:rPr>
                        <m:t>𝑆𝑁</m:t>
                      </m:r>
                      <m:d>
                        <m:dPr>
                          <m:ctrlPr>
                            <a:rPr lang="fr-FR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19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𝐴𝑖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begChr m:val="|"/>
                              <m:endChr m:val="]"/>
                              <m:ctrlPr>
                                <a:rPr lang="fr-FR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𝐴𝑖</m:t>
                              </m:r>
                            </m:e>
                          </m:d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𝐷𝑖</m:t>
                              </m:r>
                            </m:e>
                          </m:d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+ 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𝐸𝑖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fr-FR" sz="19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𝑎𝑣𝑒𝑐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𝐴𝑖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900" i="1">
                          <a:latin typeface="Cambria Math" panose="02040503050406030204" pitchFamily="18" charset="0"/>
                        </a:rPr>
                        <m:t>𝑏𝑜𝑡h</m:t>
                      </m:r>
                      <m:d>
                        <m:dPr>
                          <m:ctrlPr>
                            <a:rPr lang="fr-FR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𝑜𝑛𝑙𝑦</m:t>
                      </m:r>
                      <m:d>
                        <m:dPr>
                          <m:ctrlP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𝐸𝑖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𝑜𝑛𝑙𝑦</m:t>
                      </m:r>
                      <m:d>
                        <m:dPr>
                          <m:ctrlP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fr-FR" sz="1900" dirty="0"/>
              </a:p>
              <a:p>
                <a:pPr lvl="2">
                  <a:buSzPct val="100000"/>
                  <a:buFont typeface="Wingdings" panose="05000000000000000000" pitchFamily="2" charset="2"/>
                  <a:buChar char="Ø"/>
                </a:pPr>
                <a:r>
                  <a:rPr lang="fr-FR" sz="1700" dirty="0"/>
                  <a:t>Nécessite une conversion des caractéristiques en binaire </a:t>
                </a:r>
              </a:p>
              <a:p>
                <a:pPr lvl="2">
                  <a:buSzPct val="100000"/>
                  <a:buFont typeface="Wingdings" panose="05000000000000000000" pitchFamily="2" charset="2"/>
                  <a:buChar char="Ø"/>
                </a:pPr>
                <a:r>
                  <a:rPr lang="el-GR" sz="1700" dirty="0"/>
                  <a:t>α</a:t>
                </a:r>
                <a:r>
                  <a:rPr lang="fr-FR" sz="1700" dirty="0"/>
                  <a:t>,</a:t>
                </a:r>
                <a:r>
                  <a:rPr lang="el-GR" sz="1700" dirty="0"/>
                  <a:t>β</a:t>
                </a:r>
                <a:r>
                  <a:rPr lang="fr-FR" sz="1700" dirty="0"/>
                  <a:t> et </a:t>
                </a:r>
                <a:r>
                  <a:rPr lang="el-GR" sz="1700" dirty="0"/>
                  <a:t>γ</a:t>
                </a:r>
                <a:r>
                  <a:rPr lang="fr-FR" sz="1700" dirty="0"/>
                  <a:t> sont des poids, généralement </a:t>
                </a:r>
                <a:r>
                  <a:rPr lang="el-G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α</a:t>
                </a:r>
                <a:r>
                  <a:rPr lang="fr-F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:r>
                  <a:rPr lang="el-G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β</a:t>
                </a:r>
                <a:r>
                  <a:rPr lang="fr-F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 </a:t>
                </a:r>
                <a:r>
                  <a:rPr lang="fr-FR" sz="1700" dirty="0"/>
                  <a:t>et </a:t>
                </a:r>
                <a:r>
                  <a:rPr lang="el-G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fr-FR" sz="1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0,5</a:t>
                </a:r>
                <a:r>
                  <a:rPr lang="fr-FR" sz="1700" dirty="0"/>
                  <a:t>, </a:t>
                </a:r>
                <a:r>
                  <a:rPr lang="fr-FR" sz="1700" b="1" dirty="0"/>
                  <a:t>quand </a:t>
                </a:r>
                <a:r>
                  <a:rPr lang="fr-FR" sz="17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fr-FR" sz="1700" b="1" dirty="0"/>
                  <a:t>  est le nouveau cas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4310" y="1048871"/>
                <a:ext cx="10018713" cy="5029200"/>
              </a:xfrm>
              <a:blipFill rotWithShape="0">
                <a:blip r:embed="rId3"/>
                <a:stretch>
                  <a:fillRect l="-1338" t="-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au 10"/>
          <p:cNvGraphicFramePr>
            <a:graphicFrameLocks noGrp="1"/>
          </p:cNvGraphicFramePr>
          <p:nvPr>
            <p:extLst/>
          </p:nvPr>
        </p:nvGraphicFramePr>
        <p:xfrm>
          <a:off x="4776106" y="4454917"/>
          <a:ext cx="284797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39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39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 = 120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01111000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 = 125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01111101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5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both</a:t>
                      </a:r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(A,B)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5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only</a:t>
                      </a:r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(A)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5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only</a:t>
                      </a:r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(B)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3971305" y="4131752"/>
            <a:ext cx="46383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/>
              <a:t>Exemple de conversion binaire de deux caractéristiques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49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2828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 smtClean="0"/>
              <a:t>Mon rôle au sein du projet 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Méthode d’Intelligence Artificielle (IA)  : le Raisonnement à Partir de Cas (RàPC)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Méthode de segmentation : croissance de régions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Etat de l’art et implémentation</a:t>
            </a:r>
            <a:endParaRPr lang="fr-FR" b="1" dirty="0" smtClean="0"/>
          </a:p>
          <a:p>
            <a:pPr lvl="1"/>
            <a:endParaRPr lang="fr-FR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5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b="1" dirty="0" smtClean="0"/>
              <a:t>Introduction</a:t>
            </a:r>
            <a:r>
              <a:rPr lang="fr-FR" sz="1200" dirty="0" smtClean="0"/>
              <a:t>      RàPC pour la segmentation d’images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13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II. Mesure de similarité entre cas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09" y="1048871"/>
            <a:ext cx="10284138" cy="5029200"/>
          </a:xfrm>
        </p:spPr>
        <p:txBody>
          <a:bodyPr anchor="t"/>
          <a:lstStyle/>
          <a:p>
            <a:pPr marL="457200" indent="-457200">
              <a:buSzPct val="110000"/>
              <a:buFont typeface="+mj-lt"/>
              <a:buAutoNum type="alphaUcPeriod" startAt="2"/>
            </a:pPr>
            <a:r>
              <a:rPr lang="fr-FR" b="1" dirty="0"/>
              <a:t>Deuxième RàPC pour la position des organes (germes)</a:t>
            </a:r>
          </a:p>
          <a:p>
            <a:r>
              <a:rPr lang="fr-FR" dirty="0"/>
              <a:t>Utilisation de règles floues pour définir des relations spatiales </a:t>
            </a:r>
            <a:r>
              <a:rPr lang="fr-FR" sz="1800" dirty="0"/>
              <a:t>[14][15] </a:t>
            </a:r>
          </a:p>
          <a:p>
            <a:endParaRPr lang="fr-FR" dirty="0"/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2078718" y="3066589"/>
            <a:ext cx="0" cy="1022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/>
          <p:cNvCxnSpPr/>
          <p:nvPr/>
        </p:nvCxnSpPr>
        <p:spPr>
          <a:xfrm>
            <a:off x="2078718" y="4089305"/>
            <a:ext cx="23844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078718" y="4089305"/>
            <a:ext cx="5969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3141729" y="3300308"/>
            <a:ext cx="494099" cy="788997"/>
          </a:xfrm>
          <a:prstGeom prst="line">
            <a:avLst/>
          </a:prstGeom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2684042" y="3300308"/>
            <a:ext cx="440055" cy="778876"/>
          </a:xfrm>
          <a:prstGeom prst="line">
            <a:avLst/>
          </a:prstGeom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635828" y="4089305"/>
            <a:ext cx="495641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978388" y="3995325"/>
            <a:ext cx="46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</a:t>
            </a:r>
            <a:r>
              <a:rPr lang="el-GR" dirty="0"/>
              <a:t>π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4350" y="3995325"/>
            <a:ext cx="46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815510" y="3118143"/>
            <a:ext cx="46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793919" y="3868488"/>
            <a:ext cx="46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003344" y="3995325"/>
            <a:ext cx="46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775720" y="4317667"/>
            <a:ext cx="165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Angle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415618" y="3999675"/>
            <a:ext cx="51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π</a:t>
            </a:r>
            <a:r>
              <a:rPr lang="fr-FR" dirty="0"/>
              <a:t>/2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84512" y="3995325"/>
            <a:ext cx="59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</a:t>
            </a:r>
            <a:r>
              <a:rPr lang="el-GR" dirty="0"/>
              <a:t>π</a:t>
            </a:r>
            <a:r>
              <a:rPr lang="fr-FR" dirty="0"/>
              <a:t>/2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41" y="2080041"/>
            <a:ext cx="4222421" cy="4569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ZoneTexte 18"/>
          <p:cNvSpPr txBox="1"/>
          <p:nvPr/>
        </p:nvSpPr>
        <p:spPr>
          <a:xfrm>
            <a:off x="9500260" y="2929284"/>
            <a:ext cx="2452656" cy="175432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Exemple de relation « </a:t>
            </a:r>
            <a:r>
              <a:rPr lang="fr-FR" b="1" dirty="0" err="1"/>
              <a:t>aDroiteDe</a:t>
            </a:r>
            <a:r>
              <a:rPr lang="fr-FR" dirty="0"/>
              <a:t> »</a:t>
            </a:r>
          </a:p>
          <a:p>
            <a:r>
              <a:rPr lang="fr-FR" dirty="0"/>
              <a:t>Par rapport à un Point de référence au centre de l’image (blanc = 1, noir = 0)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852411" y="4697765"/>
            <a:ext cx="2764145" cy="9233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Fonction d’appartenance à la relation « </a:t>
            </a:r>
            <a:r>
              <a:rPr lang="fr-FR" b="1" dirty="0" err="1"/>
              <a:t>aDroiteDe</a:t>
            </a:r>
            <a:r>
              <a:rPr lang="fr-FR" dirty="0"/>
              <a:t> »</a:t>
            </a:r>
          </a:p>
          <a:p>
            <a:endParaRPr lang="fr-FR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50</a:t>
            </a:fld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42907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II. Mesure de similarité entre cas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09" y="1048871"/>
            <a:ext cx="10284138" cy="5029200"/>
          </a:xfrm>
        </p:spPr>
        <p:txBody>
          <a:bodyPr anchor="t">
            <a:normAutofit/>
          </a:bodyPr>
          <a:lstStyle/>
          <a:p>
            <a:pPr marL="457200" indent="-457200">
              <a:buSzPct val="110000"/>
              <a:buFont typeface="+mj-lt"/>
              <a:buAutoNum type="alphaUcPeriod" startAt="2"/>
            </a:pPr>
            <a:r>
              <a:rPr lang="fr-FR" b="1" dirty="0"/>
              <a:t>Deuxième RàPC pour la position des organes (germes)</a:t>
            </a:r>
          </a:p>
          <a:p>
            <a:pPr marL="457200" indent="-457200">
              <a:buSzPct val="110000"/>
              <a:buFont typeface="+mj-lt"/>
              <a:buAutoNum type="alphaUcPeriod" startAt="2"/>
            </a:pPr>
            <a:endParaRPr lang="fr-FR" b="1" dirty="0"/>
          </a:p>
          <a:p>
            <a:r>
              <a:rPr lang="fr-FR" dirty="0"/>
              <a:t>Utilisation de règles floues pour définir des relations spatiales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ex: « </a:t>
            </a:r>
            <a:r>
              <a:rPr lang="fr-FR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ReinDroit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aGaucheDe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ColonneVertébrale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 »</a:t>
            </a:r>
          </a:p>
          <a:p>
            <a:pPr marL="0" indent="0">
              <a:buNone/>
            </a:pP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	       « </a:t>
            </a:r>
            <a:r>
              <a:rPr lang="fr-FR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TumeurRénale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procheDe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fr-FR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ReinDroit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 »</a:t>
            </a:r>
          </a:p>
          <a:p>
            <a:r>
              <a:rPr lang="fr-FR" dirty="0"/>
              <a:t>Positionnement flou de la tumeur stocké dans chaque cas</a:t>
            </a:r>
          </a:p>
          <a:p>
            <a:r>
              <a:rPr lang="fr-FR" dirty="0"/>
              <a:t>Structuration des relations de base entre organes à l’aide d’une </a:t>
            </a:r>
            <a:r>
              <a:rPr lang="fr-FR" b="1" dirty="0"/>
              <a:t>Ontologie</a:t>
            </a:r>
          </a:p>
          <a:p>
            <a:pPr marL="0" indent="0">
              <a:buNone/>
            </a:pPr>
            <a:r>
              <a:rPr lang="fr-FR" b="1" dirty="0"/>
              <a:t>	</a:t>
            </a:r>
            <a:r>
              <a:rPr lang="fr-FR" dirty="0">
                <a:sym typeface="Wingdings" panose="05000000000000000000" pitchFamily="2" charset="2"/>
              </a:rPr>
              <a:t> permet d’inférer le positionnement flou de la tumeur par comparaison 	de relations spatiales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	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ex: « A </a:t>
            </a:r>
            <a:r>
              <a:rPr lang="fr-FR" sz="2000" i="1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aDroiteDe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 B » et « B </a:t>
            </a:r>
            <a:r>
              <a:rPr lang="fr-FR" sz="2000" i="1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aDroiteDe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 C » permet d’inférer « A </a:t>
            </a:r>
            <a:r>
              <a:rPr lang="fr-FR" sz="2000" i="1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aDroiteDe</a:t>
            </a:r>
            <a:r>
              <a:rPr lang="fr-FR" sz="20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 C »</a:t>
            </a:r>
            <a:endParaRPr lang="fr-FR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51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2097821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II. Mesure de similarité entre cas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09" y="1048871"/>
            <a:ext cx="10284138" cy="5029200"/>
          </a:xfrm>
        </p:spPr>
        <p:txBody>
          <a:bodyPr anchor="t"/>
          <a:lstStyle/>
          <a:p>
            <a:pPr marL="457200" indent="-457200">
              <a:buSzPct val="110000"/>
              <a:buFont typeface="+mj-lt"/>
              <a:buAutoNum type="alphaUcPeriod" startAt="2"/>
            </a:pPr>
            <a:r>
              <a:rPr lang="fr-FR" b="1" dirty="0"/>
              <a:t>Deuxième RàPC pour la position des organes (germes)</a:t>
            </a:r>
          </a:p>
          <a:p>
            <a:pPr marL="0" lvl="0" indent="0"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r>
              <a:rPr lang="fr-FR" dirty="0">
                <a:solidFill>
                  <a:prstClr val="black"/>
                </a:solidFill>
              </a:rPr>
              <a:t>Exemple de règles floues pour les relations spatiales floues :</a:t>
            </a:r>
          </a:p>
          <a:p>
            <a:pPr marL="0" lvl="0" indent="0"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r>
              <a:rPr lang="fr-FR" sz="2200" dirty="0">
                <a:solidFill>
                  <a:prstClr val="black"/>
                </a:solidFill>
              </a:rPr>
              <a:t>« Tumeur en haut à gauche et moyennement proche de la colonne vertébrale »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30ACEC">
                  <a:lumMod val="75000"/>
                </a:srgbClr>
              </a:buClr>
              <a:buNone/>
            </a:pPr>
            <a:endParaRPr lang="fr-FR" sz="2200" b="1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lphaUcPeriod" startAt="2"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424" y="2514685"/>
            <a:ext cx="5374579" cy="388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7861465" y="3718765"/>
            <a:ext cx="3379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Degré d’appartenance à la relation floue (blanc = 1, noir = 0)</a:t>
            </a:r>
          </a:p>
          <a:p>
            <a:endParaRPr lang="fr-FR" dirty="0"/>
          </a:p>
          <a:p>
            <a:r>
              <a:rPr lang="fr-FR" dirty="0"/>
              <a:t>Le germe est à placer au degré le plus élevé (pixel le plus blanc)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52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3454649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III. Adaptation de la position des germes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48871"/>
            <a:ext cx="10018713" cy="5029200"/>
          </a:xfrm>
        </p:spPr>
        <p:txBody>
          <a:bodyPr anchor="t"/>
          <a:lstStyle/>
          <a:p>
            <a:r>
              <a:rPr lang="fr-FR" dirty="0"/>
              <a:t>Si le pixel associé au germe calculé par RàPC a une couleur incohérente, on évalue la couleur de ses voisins, jusqu’à trouver un pixel de « bonne couleur »</a:t>
            </a:r>
          </a:p>
          <a:p>
            <a:r>
              <a:rPr lang="fr-FR" dirty="0"/>
              <a:t>La cohérence de la couleur du pixel est fixée par un seuil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Ex: le rein (après prétraitement) est toujours clair (intensité supérieure à 150)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On fixe un seuil minimum à 150 pour les pixels germes du rein</a:t>
            </a:r>
            <a:endParaRPr lang="fr-FR" dirty="0"/>
          </a:p>
        </p:txBody>
      </p:sp>
      <p:graphicFrame>
        <p:nvGraphicFramePr>
          <p:cNvPr id="24" name="Objet 23"/>
          <p:cNvGraphicFramePr>
            <a:graphicFrameLocks noChangeAspect="1"/>
          </p:cNvGraphicFramePr>
          <p:nvPr>
            <p:extLst/>
          </p:nvPr>
        </p:nvGraphicFramePr>
        <p:xfrm>
          <a:off x="3808084" y="2469531"/>
          <a:ext cx="23907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" name="Feuille de calcul" r:id="rId4" imgW="2390799" imgH="2390895" progId="Excel.Sheet.12">
                  <p:embed/>
                </p:oleObj>
              </mc:Choice>
              <mc:Fallback>
                <p:oleObj name="Feuille de calcul" r:id="rId4" imgW="2390799" imgH="239089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08084" y="2469531"/>
                        <a:ext cx="2390775" cy="2390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t 33"/>
          <p:cNvGraphicFramePr>
            <a:graphicFrameLocks noChangeAspect="1"/>
          </p:cNvGraphicFramePr>
          <p:nvPr>
            <p:extLst/>
          </p:nvPr>
        </p:nvGraphicFramePr>
        <p:xfrm>
          <a:off x="7218776" y="2685761"/>
          <a:ext cx="4857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" name="Feuille de calcul" r:id="rId6" imgW="485649" imgH="485911" progId="Excel.Sheet.12">
                  <p:embed/>
                </p:oleObj>
              </mc:Choice>
              <mc:Fallback>
                <p:oleObj name="Feuille de calcul" r:id="rId6" imgW="485649" imgH="4859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18776" y="2685761"/>
                        <a:ext cx="48577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ZoneTexte 34"/>
          <p:cNvSpPr txBox="1"/>
          <p:nvPr/>
        </p:nvSpPr>
        <p:spPr>
          <a:xfrm>
            <a:off x="7740566" y="2743982"/>
            <a:ext cx="144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Pixel courant </a:t>
            </a:r>
          </a:p>
        </p:txBody>
      </p:sp>
      <p:graphicFrame>
        <p:nvGraphicFramePr>
          <p:cNvPr id="36" name="Objet 35"/>
          <p:cNvGraphicFramePr>
            <a:graphicFrameLocks noChangeAspect="1"/>
          </p:cNvGraphicFramePr>
          <p:nvPr>
            <p:extLst/>
          </p:nvPr>
        </p:nvGraphicFramePr>
        <p:xfrm>
          <a:off x="7218775" y="3422030"/>
          <a:ext cx="4857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Feuille de calcul" r:id="rId8" imgW="485649" imgH="485911" progId="Excel.Sheet.12">
                  <p:embed/>
                </p:oleObj>
              </mc:Choice>
              <mc:Fallback>
                <p:oleObj name="Feuille de calcul" r:id="rId8" imgW="485649" imgH="4859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18775" y="3422030"/>
                        <a:ext cx="48577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ZoneTexte 36"/>
          <p:cNvSpPr txBox="1"/>
          <p:nvPr/>
        </p:nvSpPr>
        <p:spPr>
          <a:xfrm>
            <a:off x="7740566" y="3480251"/>
            <a:ext cx="282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Pixels voisins (8-connexité)</a:t>
            </a:r>
          </a:p>
        </p:txBody>
      </p:sp>
      <p:graphicFrame>
        <p:nvGraphicFramePr>
          <p:cNvPr id="38" name="Objet 37"/>
          <p:cNvGraphicFramePr>
            <a:graphicFrameLocks noChangeAspect="1"/>
          </p:cNvGraphicFramePr>
          <p:nvPr>
            <p:extLst/>
          </p:nvPr>
        </p:nvGraphicFramePr>
        <p:xfrm>
          <a:off x="7218774" y="4158299"/>
          <a:ext cx="4857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" name="Feuille de calcul" r:id="rId10" imgW="485649" imgH="485911" progId="Excel.Sheet.12">
                  <p:embed/>
                </p:oleObj>
              </mc:Choice>
              <mc:Fallback>
                <p:oleObj name="Feuille de calcul" r:id="rId10" imgW="485649" imgH="48591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18774" y="4158299"/>
                        <a:ext cx="48577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ZoneTexte 38"/>
          <p:cNvSpPr txBox="1"/>
          <p:nvPr/>
        </p:nvSpPr>
        <p:spPr>
          <a:xfrm>
            <a:off x="7769686" y="4235712"/>
            <a:ext cx="282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Autres pixels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53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6631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b="1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384747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IV. Expériences et résultats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48871"/>
            <a:ext cx="10018713" cy="5029200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Problème majeur de la croissance région pour ce projet : </a:t>
            </a:r>
          </a:p>
          <a:p>
            <a:pPr lvl="1">
              <a:buSzPct val="110000"/>
              <a:buFont typeface="Wingdings" panose="05000000000000000000" pitchFamily="2" charset="2"/>
              <a:buChar char="Ø"/>
            </a:pPr>
            <a:r>
              <a:rPr lang="fr-FR" sz="2200" dirty="0"/>
              <a:t>	Les muscles et la tumeur ont la même couleur sur les scanners</a:t>
            </a:r>
          </a:p>
          <a:p>
            <a:r>
              <a:rPr lang="fr-FR" dirty="0"/>
              <a:t>Solution : </a:t>
            </a:r>
          </a:p>
          <a:p>
            <a:pPr lvl="1">
              <a:buSzPct val="110000"/>
              <a:buFont typeface="Wingdings" panose="05000000000000000000" pitchFamily="2" charset="2"/>
              <a:buChar char="Ø"/>
            </a:pPr>
            <a:r>
              <a:rPr lang="fr-FR" dirty="0"/>
              <a:t>	</a:t>
            </a:r>
            <a:r>
              <a:rPr lang="fr-FR" sz="2200" dirty="0"/>
              <a:t>Appliquer des </a:t>
            </a:r>
            <a:r>
              <a:rPr lang="fr-FR" sz="2200" b="1" dirty="0"/>
              <a:t>prétraitements</a:t>
            </a:r>
            <a:r>
              <a:rPr lang="fr-FR" sz="2200" dirty="0"/>
              <a:t> à l’image pour faire ressortir le contraste :</a:t>
            </a:r>
          </a:p>
          <a:p>
            <a:pPr marL="0" indent="0">
              <a:buNone/>
            </a:pPr>
            <a:r>
              <a:rPr lang="fr-FR" dirty="0"/>
              <a:t>		</a:t>
            </a:r>
            <a:r>
              <a:rPr lang="fr-FR" sz="2000" dirty="0"/>
              <a:t>-</a:t>
            </a:r>
            <a:r>
              <a:rPr lang="fr-FR" dirty="0"/>
              <a:t> </a:t>
            </a:r>
            <a:r>
              <a:rPr lang="fr-FR" sz="2000" dirty="0"/>
              <a:t>Egalisation d’histogramme</a:t>
            </a:r>
          </a:p>
          <a:p>
            <a:pPr marL="0" indent="0">
              <a:buNone/>
            </a:pPr>
            <a:r>
              <a:rPr lang="fr-FR" sz="2000" dirty="0"/>
              <a:t>		- </a:t>
            </a:r>
            <a:r>
              <a:rPr lang="fr-FR" sz="2000" dirty="0" err="1"/>
              <a:t>Unshapred</a:t>
            </a:r>
            <a:r>
              <a:rPr lang="fr-FR" sz="2000" dirty="0"/>
              <a:t> </a:t>
            </a:r>
            <a:r>
              <a:rPr lang="fr-FR" sz="2000" dirty="0" err="1"/>
              <a:t>mask</a:t>
            </a:r>
            <a:endParaRPr lang="fr-FR" sz="2000" dirty="0"/>
          </a:p>
          <a:p>
            <a:pPr marL="0" indent="0">
              <a:buNone/>
            </a:pPr>
            <a:r>
              <a:rPr lang="fr-FR" sz="2000" dirty="0"/>
              <a:t>		- Filtre médian</a:t>
            </a:r>
          </a:p>
          <a:p>
            <a:pPr lvl="1">
              <a:buSzPct val="110000"/>
              <a:buFont typeface="Wingdings" panose="05000000000000000000" pitchFamily="2" charset="2"/>
              <a:buChar char="Ø"/>
            </a:pPr>
            <a:r>
              <a:rPr lang="fr-FR" dirty="0"/>
              <a:t>	</a:t>
            </a:r>
            <a:r>
              <a:rPr lang="fr-FR" sz="2200" b="1" dirty="0"/>
              <a:t>Segmenter les muscles </a:t>
            </a:r>
            <a:r>
              <a:rPr lang="fr-FR" sz="2200" dirty="0"/>
              <a:t>par RàPC avant de segmenter les autres organes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54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b="1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96133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IV. Expériences et résultats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709942" y="783362"/>
            <a:ext cx="10577061" cy="4433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b="1" dirty="0"/>
              <a:t>Résultats obtenus : </a:t>
            </a:r>
            <a:endParaRPr lang="fr-FR" dirty="0"/>
          </a:p>
          <a:p>
            <a:pPr marL="0" indent="0">
              <a:buFont typeface="Arial"/>
              <a:buNone/>
            </a:pPr>
            <a:r>
              <a:rPr lang="fr-FR" dirty="0"/>
              <a:t>	</a:t>
            </a:r>
          </a:p>
          <a:p>
            <a:pPr marL="0" indent="0">
              <a:buFont typeface="Arial"/>
              <a:buNone/>
            </a:pPr>
            <a:endParaRPr lang="fr-FR" dirty="0"/>
          </a:p>
          <a:p>
            <a:pPr marL="514350" indent="-514350">
              <a:buFont typeface="Arial"/>
              <a:buAutoNum type="romanUcPeriod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177488" y="564150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506261" y="2138504"/>
            <a:ext cx="129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prétraitée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0170934" y="2138504"/>
            <a:ext cx="174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Segmentation muscles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335838" y="4783032"/>
            <a:ext cx="1638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Suppression muscles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0175771" y="4778261"/>
            <a:ext cx="163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Segmentation tumeur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826332" y="1549466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9520498" y="1549466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826332" y="4140001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520497" y="4140001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791" y="1445279"/>
            <a:ext cx="7068091" cy="5103982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6012069" y="1658488"/>
            <a:ext cx="5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9510541" y="1653149"/>
            <a:ext cx="5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050324" y="4240689"/>
            <a:ext cx="5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9510541" y="4240689"/>
            <a:ext cx="5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b="1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1025869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IV. Expériences et résultats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09" y="1031203"/>
            <a:ext cx="10018713" cy="5029200"/>
          </a:xfrm>
        </p:spPr>
        <p:txBody>
          <a:bodyPr anchor="t"/>
          <a:lstStyle/>
          <a:p>
            <a:pPr marL="0" indent="0">
              <a:buNone/>
            </a:pPr>
            <a:r>
              <a:rPr lang="fr-FR" dirty="0"/>
              <a:t>Mesure de similarité d’un nouveau cas par rapport à la base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35" y="1602062"/>
            <a:ext cx="2940216" cy="19614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55" y="1617768"/>
            <a:ext cx="2710966" cy="19280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563" y="1597909"/>
            <a:ext cx="1947894" cy="19478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218" y="1597909"/>
            <a:ext cx="1952047" cy="1952047"/>
          </a:xfrm>
          <a:prstGeom prst="rect">
            <a:avLst/>
          </a:prstGeom>
        </p:spPr>
      </p:pic>
      <p:sp>
        <p:nvSpPr>
          <p:cNvPr id="12" name="Accolade ouvrante 11"/>
          <p:cNvSpPr/>
          <p:nvPr/>
        </p:nvSpPr>
        <p:spPr>
          <a:xfrm rot="16200000">
            <a:off x="5324191" y="-204279"/>
            <a:ext cx="380010" cy="8222522"/>
          </a:xfrm>
          <a:prstGeom prst="leftBrace">
            <a:avLst>
              <a:gd name="adj1" fmla="val 8333"/>
              <a:gd name="adj2" fmla="val 50578"/>
            </a:avLst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4990117" y="4096987"/>
            <a:ext cx="240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Base de cas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0208376" y="4062247"/>
            <a:ext cx="240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Nouveau cas</a:t>
            </a:r>
          </a:p>
        </p:txBody>
      </p:sp>
      <p:sp>
        <p:nvSpPr>
          <p:cNvPr id="15" name="Accolade ouvrante 14"/>
          <p:cNvSpPr/>
          <p:nvPr/>
        </p:nvSpPr>
        <p:spPr>
          <a:xfrm rot="16200000">
            <a:off x="10723275" y="2936997"/>
            <a:ext cx="380010" cy="1939970"/>
          </a:xfrm>
          <a:prstGeom prst="leftBrace">
            <a:avLst>
              <a:gd name="adj1" fmla="val 8333"/>
              <a:gd name="adj2" fmla="val 50578"/>
            </a:avLst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/>
          </p:nvPr>
        </p:nvGraphicFramePr>
        <p:xfrm>
          <a:off x="2554514" y="4943870"/>
          <a:ext cx="8128000" cy="14833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Similarité MSSIM (Image)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8" name="ZoneTexte 17"/>
          <p:cNvSpPr txBox="1"/>
          <p:nvPr/>
        </p:nvSpPr>
        <p:spPr>
          <a:xfrm>
            <a:off x="3914179" y="1608617"/>
            <a:ext cx="5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930905" y="1586656"/>
            <a:ext cx="5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9270451" y="1593840"/>
            <a:ext cx="5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56</a:t>
            </a:fld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b="1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16784815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IV. Résultats actuels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48871"/>
            <a:ext cx="10018713" cy="5029200"/>
          </a:xfrm>
        </p:spPr>
        <p:txBody>
          <a:bodyPr anchor="t"/>
          <a:lstStyle/>
          <a:p>
            <a:pPr marL="0" indent="0">
              <a:buNone/>
            </a:pPr>
            <a:r>
              <a:rPr lang="fr-FR" dirty="0"/>
              <a:t>Résultat global (avec adaptation de la position des germes)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56" y="2611260"/>
            <a:ext cx="2495819" cy="25006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4" y="2611260"/>
            <a:ext cx="2500656" cy="2500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28" y="2571901"/>
            <a:ext cx="2479427" cy="247942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284409" y="5139507"/>
            <a:ext cx="297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Cas de la base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7887241" y="6316777"/>
            <a:ext cx="297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Cas segmenté par RàPC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183" y="1287577"/>
            <a:ext cx="2476563" cy="24814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219" y="3840523"/>
            <a:ext cx="2492527" cy="249252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9620919" y="1317268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Sans adaptation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9620919" y="3840523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Avec adaptation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57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9608F76D-38C5-4089-B1A6-41177712BB68}"/>
              </a:ext>
            </a:extLst>
          </p:cNvPr>
          <p:cNvSpPr txBox="1"/>
          <p:nvPr/>
        </p:nvSpPr>
        <p:spPr>
          <a:xfrm>
            <a:off x="-64008" y="-54864"/>
            <a:ext cx="10230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Rappels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Similarité</a:t>
            </a:r>
          </a:p>
          <a:p>
            <a:pPr>
              <a:lnSpc>
                <a:spcPct val="200000"/>
              </a:lnSpc>
            </a:pPr>
            <a:r>
              <a:rPr lang="fr-FR" sz="1400" dirty="0">
                <a:solidFill>
                  <a:schemeClr val="bg2">
                    <a:lumMod val="25000"/>
                  </a:schemeClr>
                </a:solidFill>
              </a:rPr>
              <a:t>Adaptation</a:t>
            </a:r>
          </a:p>
          <a:p>
            <a:pPr>
              <a:lnSpc>
                <a:spcPct val="200000"/>
              </a:lnSpc>
            </a:pPr>
            <a:r>
              <a:rPr lang="fr-FR" sz="1400" b="1" dirty="0"/>
              <a:t>Résultats</a:t>
            </a:r>
          </a:p>
        </p:txBody>
      </p:sp>
    </p:spTree>
    <p:extLst>
      <p:ext uri="{BB962C8B-B14F-4D97-AF65-F5344CB8AC3E}">
        <p14:creationId xmlns:p14="http://schemas.microsoft.com/office/powerpoint/2010/main" val="702675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84309" y="121023"/>
            <a:ext cx="10018713" cy="77992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 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048871"/>
            <a:ext cx="10018713" cy="5029200"/>
          </a:xfrm>
        </p:spPr>
        <p:txBody>
          <a:bodyPr anchor="t"/>
          <a:lstStyle/>
          <a:p>
            <a:pPr>
              <a:buFontTx/>
              <a:buChar char="-"/>
            </a:pPr>
            <a:r>
              <a:rPr lang="fr-FR" dirty="0"/>
              <a:t>Le RàPC couplé à d’autres outils donne des résultats encourageants  </a:t>
            </a:r>
          </a:p>
          <a:p>
            <a:pPr>
              <a:buFontTx/>
              <a:buChar char="-"/>
            </a:pPr>
            <a:r>
              <a:rPr lang="fr-FR" dirty="0"/>
              <a:t>Les règles floues permettent d’évaluer la position des organes les uns par rapport aux autres</a:t>
            </a:r>
          </a:p>
          <a:p>
            <a:pPr>
              <a:buFontTx/>
              <a:buChar char="-"/>
            </a:pPr>
            <a:r>
              <a:rPr lang="fr-FR" dirty="0"/>
              <a:t>La suppression des muscles par segmentation résout le problème de fuite de la tumeur</a:t>
            </a:r>
          </a:p>
          <a:p>
            <a:pPr>
              <a:buFontTx/>
              <a:buChar char="-"/>
            </a:pPr>
            <a:r>
              <a:rPr lang="fr-FR" dirty="0"/>
              <a:t>Des post-traitements sont nécessaires pour homogénéiser les objets segmentés</a:t>
            </a:r>
          </a:p>
          <a:p>
            <a:pPr>
              <a:buFontTx/>
              <a:buChar char="-"/>
            </a:pPr>
            <a:r>
              <a:rPr lang="fr-FR" dirty="0"/>
              <a:t>La phase d’adaptation est à améliorer pour parer à tous les problèmes potentiels (déplacement d’organes, changement de couleur, etc.)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07D1D-9040-46BE-96F9-BC33D0812D1B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14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 smtClean="0"/>
              <a:t>I. Le RàPC pour le Traitement d’Images (TI)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smtClean="0"/>
              <a:t>Approche </a:t>
            </a:r>
            <a:r>
              <a:rPr lang="fr-FR" dirty="0" smtClean="0"/>
              <a:t>globale</a:t>
            </a:r>
          </a:p>
          <a:p>
            <a:pPr lvl="1"/>
            <a:r>
              <a:rPr lang="fr-FR" dirty="0" smtClean="0"/>
              <a:t>Résolution de problèmes basée sur l’expérience</a:t>
            </a:r>
          </a:p>
          <a:p>
            <a:pPr lvl="1"/>
            <a:r>
              <a:rPr lang="fr-FR" dirty="0" smtClean="0"/>
              <a:t>Analogie et réutilisation de </a:t>
            </a:r>
            <a:r>
              <a:rPr lang="fr-FR" b="1" dirty="0" smtClean="0"/>
              <a:t>cas</a:t>
            </a:r>
            <a:r>
              <a:rPr lang="fr-FR" dirty="0" smtClean="0"/>
              <a:t> résolus [1]</a:t>
            </a:r>
          </a:p>
          <a:p>
            <a:pPr lvl="1"/>
            <a:r>
              <a:rPr lang="fr-FR" dirty="0" smtClean="0"/>
              <a:t>Modélisation : </a:t>
            </a:r>
            <a:r>
              <a:rPr lang="fr-FR" b="1" dirty="0" smtClean="0"/>
              <a:t>Cas</a:t>
            </a:r>
            <a:r>
              <a:rPr lang="fr-FR" dirty="0" smtClean="0"/>
              <a:t> = </a:t>
            </a:r>
            <a:r>
              <a:rPr lang="fr-FR" b="1" i="1" dirty="0" smtClean="0"/>
              <a:t>Problème</a:t>
            </a:r>
            <a:r>
              <a:rPr lang="fr-FR" dirty="0" smtClean="0"/>
              <a:t> + </a:t>
            </a:r>
            <a:r>
              <a:rPr lang="fr-FR" b="1" i="1" dirty="0" smtClean="0"/>
              <a:t>Solution </a:t>
            </a:r>
          </a:p>
          <a:p>
            <a:pPr lvl="2"/>
            <a:r>
              <a:rPr lang="fr-FR" b="1" i="1" dirty="0" smtClean="0"/>
              <a:t>Problème</a:t>
            </a:r>
            <a:r>
              <a:rPr lang="fr-FR" b="1" dirty="0" smtClean="0"/>
              <a:t> = description du cas</a:t>
            </a:r>
          </a:p>
          <a:p>
            <a:pPr lvl="2"/>
            <a:r>
              <a:rPr lang="fr-FR" b="1" i="1" dirty="0" smtClean="0"/>
              <a:t>Solution</a:t>
            </a:r>
            <a:r>
              <a:rPr lang="fr-FR" b="1" dirty="0" smtClean="0"/>
              <a:t> = détails pour résoudre le cas</a:t>
            </a:r>
          </a:p>
          <a:p>
            <a:pPr lvl="1"/>
            <a:r>
              <a:rPr lang="fr-FR" dirty="0" smtClean="0"/>
              <a:t>Stockage dans une base</a:t>
            </a:r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6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dirty="0" smtClean="0"/>
              <a:t> </a:t>
            </a:r>
            <a:r>
              <a:rPr lang="fr-FR" sz="1200" b="1" dirty="0" smtClean="0"/>
              <a:t>RàPC &amp; segmentation d’images</a:t>
            </a:r>
            <a:r>
              <a:rPr lang="fr-FR" sz="1200" dirty="0" smtClean="0"/>
              <a:t>   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I. Le </a:t>
            </a:r>
            <a:r>
              <a:rPr lang="fr-FR" dirty="0" smtClean="0"/>
              <a:t>RàPC pour le Traitement d’Images (TI)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Approche globale</a:t>
            </a:r>
          </a:p>
          <a:p>
            <a:pPr lvl="1"/>
            <a:r>
              <a:rPr lang="fr-FR" dirty="0" smtClean="0"/>
              <a:t>Système R4 : </a:t>
            </a:r>
            <a:r>
              <a:rPr lang="fr-FR" i="1" dirty="0" err="1" smtClean="0"/>
              <a:t>Retrieve</a:t>
            </a:r>
            <a:r>
              <a:rPr lang="fr-FR" i="1" dirty="0" smtClean="0"/>
              <a:t>, </a:t>
            </a:r>
            <a:r>
              <a:rPr lang="fr-FR" i="1" dirty="0" err="1" smtClean="0"/>
              <a:t>Reuse</a:t>
            </a:r>
            <a:r>
              <a:rPr lang="fr-FR" i="1" dirty="0" smtClean="0"/>
              <a:t>, </a:t>
            </a:r>
            <a:r>
              <a:rPr lang="fr-FR" i="1" dirty="0" err="1" smtClean="0"/>
              <a:t>Revise</a:t>
            </a:r>
            <a:r>
              <a:rPr lang="fr-FR" i="1" dirty="0" smtClean="0"/>
              <a:t>, </a:t>
            </a:r>
            <a:r>
              <a:rPr lang="fr-FR" i="1" dirty="0" err="1" smtClean="0"/>
              <a:t>Retain</a:t>
            </a:r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7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dirty="0" smtClean="0"/>
              <a:t> </a:t>
            </a:r>
            <a:r>
              <a:rPr lang="fr-FR" sz="1200" b="1" dirty="0" smtClean="0"/>
              <a:t>RàPC &amp; segmentation d’images</a:t>
            </a:r>
            <a:r>
              <a:rPr lang="fr-FR" sz="1200" dirty="0" smtClean="0"/>
              <a:t>   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78" y="2322843"/>
            <a:ext cx="7309738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3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I. Le </a:t>
            </a:r>
            <a:r>
              <a:rPr lang="fr-FR" dirty="0" smtClean="0"/>
              <a:t>RàPC pour le Traitement d’Images (TI)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Mesure de similarité</a:t>
            </a:r>
          </a:p>
          <a:p>
            <a:pPr lvl="1"/>
            <a:r>
              <a:rPr lang="fr-FR" dirty="0" smtClean="0"/>
              <a:t>Parcourir la base pour se remémorer le(s) cas similaire(s)</a:t>
            </a:r>
          </a:p>
          <a:p>
            <a:pPr lvl="1"/>
            <a:r>
              <a:rPr lang="fr-FR" dirty="0" smtClean="0"/>
              <a:t>Similarité = Utilité</a:t>
            </a:r>
          </a:p>
          <a:p>
            <a:pPr lvl="1"/>
            <a:r>
              <a:rPr lang="fr-FR" dirty="0"/>
              <a:t>Lien avec la distance (ex: Similarité(</a:t>
            </a:r>
            <a:r>
              <a:rPr lang="fr-FR" dirty="0" err="1"/>
              <a:t>x,y</a:t>
            </a:r>
            <a:r>
              <a:rPr lang="fr-FR" dirty="0"/>
              <a:t>) = 1 – Distance(</a:t>
            </a:r>
            <a:r>
              <a:rPr lang="fr-FR" dirty="0" err="1"/>
              <a:t>x,y</a:t>
            </a:r>
            <a:r>
              <a:rPr lang="fr-FR" dirty="0" smtClean="0"/>
              <a:t>) [2])</a:t>
            </a:r>
          </a:p>
          <a:p>
            <a:pPr lvl="1"/>
            <a:r>
              <a:rPr lang="fr-FR" dirty="0" smtClean="0"/>
              <a:t>Plusieurs descripteurs possibles en </a:t>
            </a:r>
            <a:r>
              <a:rPr lang="fr-FR" dirty="0" smtClean="0"/>
              <a:t>TI</a:t>
            </a:r>
            <a:endParaRPr lang="fr-FR" dirty="0" smtClean="0"/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fr-FR" dirty="0" smtClean="0"/>
              <a:t>Informations statistiques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fr-FR" dirty="0" smtClean="0"/>
              <a:t>Caractéristiques de texture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fr-FR" dirty="0" smtClean="0"/>
              <a:t>Transformations</a:t>
            </a:r>
          </a:p>
          <a:p>
            <a:pPr lvl="2">
              <a:buSzPct val="100000"/>
              <a:buFont typeface="Wingdings" panose="05000000000000000000" pitchFamily="2" charset="2"/>
              <a:buChar char="Ø"/>
            </a:pPr>
            <a:r>
              <a:rPr lang="fr-FR" dirty="0" smtClean="0"/>
              <a:t>Moments géométriques</a:t>
            </a:r>
          </a:p>
          <a:p>
            <a:pPr marL="457200" lvl="1" indent="0">
              <a:buSzPct val="100000"/>
              <a:buNone/>
            </a:pPr>
            <a:r>
              <a:rPr lang="fr-FR" dirty="0" smtClean="0">
                <a:sym typeface="Wingdings" panose="05000000000000000000" pitchFamily="2" charset="2"/>
              </a:rPr>
              <a:t> Données souvent numériques dans le TI</a:t>
            </a:r>
            <a:endParaRPr lang="fr-FR" dirty="0" smtClean="0"/>
          </a:p>
          <a:p>
            <a:pPr lvl="1"/>
            <a:endParaRPr lang="fr-FR" i="1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8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dirty="0" smtClean="0"/>
              <a:t> </a:t>
            </a:r>
            <a:r>
              <a:rPr lang="fr-FR" sz="1200" b="1" dirty="0" smtClean="0"/>
              <a:t>RàPC &amp; segmentation d’images</a:t>
            </a:r>
            <a:r>
              <a:rPr lang="fr-FR" sz="1200" dirty="0" smtClean="0"/>
              <a:t>   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86" y="3610900"/>
            <a:ext cx="4255614" cy="23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10F0F73-0673-4840-812F-55435D03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72124"/>
            <a:ext cx="10018713" cy="874553"/>
          </a:xfrm>
        </p:spPr>
        <p:txBody>
          <a:bodyPr>
            <a:normAutofit/>
          </a:bodyPr>
          <a:lstStyle/>
          <a:p>
            <a:r>
              <a:rPr lang="fr-FR" dirty="0"/>
              <a:t>I. Le </a:t>
            </a:r>
            <a:r>
              <a:rPr lang="fr-FR" dirty="0" smtClean="0"/>
              <a:t>RàPC pour le Traitement d’Images (TI)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5169D1A-1600-4A88-A27E-F6AB6286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891" y="1146677"/>
            <a:ext cx="10018713" cy="49284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dirty="0" smtClean="0"/>
              <a:t>Formules de similarité basées sur des formules de distance: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lassiques (ex : Manhattan, Euclidiennes, etc.) </a:t>
            </a:r>
            <a:r>
              <a:rPr lang="fr-FR" dirty="0" smtClean="0"/>
              <a:t>[</a:t>
            </a:r>
            <a:r>
              <a:rPr lang="fr-FR" dirty="0"/>
              <a:t>2</a:t>
            </a:r>
            <a:r>
              <a:rPr lang="fr-FR" dirty="0" smtClean="0"/>
              <a:t>][3][</a:t>
            </a:r>
            <a:r>
              <a:rPr lang="fr-FR" dirty="0" smtClean="0"/>
              <a:t>4</a:t>
            </a:r>
            <a:r>
              <a:rPr lang="fr-FR" dirty="0" smtClean="0"/>
              <a:t>]</a:t>
            </a:r>
            <a:endParaRPr lang="fr-FR" dirty="0" smtClean="0"/>
          </a:p>
          <a:p>
            <a:pPr lvl="1"/>
            <a:r>
              <a:rPr lang="fr-FR" dirty="0" smtClean="0"/>
              <a:t>Adaptées au TI </a:t>
            </a:r>
            <a:r>
              <a:rPr lang="fr-FR" dirty="0" smtClean="0">
                <a:sym typeface="Wingdings" panose="05000000000000000000" pitchFamily="2" charset="2"/>
              </a:rPr>
              <a:t> formule de </a:t>
            </a:r>
            <a:r>
              <a:rPr lang="fr-FR" dirty="0" err="1" smtClean="0">
                <a:sym typeface="Wingdings" panose="05000000000000000000" pitchFamily="2" charset="2"/>
              </a:rPr>
              <a:t>Perner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smtClean="0">
                <a:sym typeface="Wingdings" panose="05000000000000000000" pitchFamily="2" charset="2"/>
              </a:rPr>
              <a:t>[5]</a:t>
            </a:r>
            <a:endParaRPr lang="fr-FR" dirty="0" smtClean="0">
              <a:sym typeface="Wingdings" panose="05000000000000000000" pitchFamily="2" charset="2"/>
            </a:endParaRPr>
          </a:p>
          <a:p>
            <a:pPr lvl="2">
              <a:buClr>
                <a:srgbClr val="30ACEC">
                  <a:lumMod val="75000"/>
                </a:srgbClr>
              </a:buClr>
              <a:buSzPct val="100000"/>
              <a:buFont typeface="Wingdings" panose="05000000000000000000" pitchFamily="2" charset="2"/>
              <a:buChar char="Ø"/>
            </a:pPr>
            <a:r>
              <a:rPr lang="fr-FR" dirty="0">
                <a:solidFill>
                  <a:prstClr val="black"/>
                </a:solidFill>
                <a:sym typeface="Wingdings" panose="05000000000000000000" pitchFamily="2" charset="2"/>
              </a:rPr>
              <a:t>Séparation </a:t>
            </a:r>
            <a:r>
              <a:rPr lang="fr-FR" dirty="0" err="1">
                <a:solidFill>
                  <a:prstClr val="black"/>
                </a:solidFill>
                <a:sym typeface="Wingdings" panose="05000000000000000000" pitchFamily="2" charset="2"/>
              </a:rPr>
              <a:t>meta-données</a:t>
            </a:r>
            <a:r>
              <a:rPr lang="fr-FR" dirty="0">
                <a:solidFill>
                  <a:prstClr val="black"/>
                </a:solidFill>
                <a:sym typeface="Wingdings" panose="05000000000000000000" pitchFamily="2" charset="2"/>
              </a:rPr>
              <a:t> / données </a:t>
            </a:r>
            <a:r>
              <a:rPr lang="fr-FR" dirty="0" smtClean="0">
                <a:solidFill>
                  <a:prstClr val="black"/>
                </a:solidFill>
                <a:sym typeface="Wingdings" panose="05000000000000000000" pitchFamily="2" charset="2"/>
              </a:rPr>
              <a:t>image</a:t>
            </a:r>
            <a:endParaRPr lang="fr-FR" dirty="0" smtClean="0">
              <a:sym typeface="Wingdings" panose="05000000000000000000" pitchFamily="2" charset="2"/>
            </a:endParaRP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Utilisées en compression d’image (ex: SSIM / MSSIM) </a:t>
            </a:r>
            <a:r>
              <a:rPr lang="fr-FR" dirty="0" smtClean="0">
                <a:sym typeface="Wingdings" panose="05000000000000000000" pitchFamily="2" charset="2"/>
              </a:rPr>
              <a:t>[6]</a:t>
            </a:r>
            <a:endParaRPr lang="fr-FR" dirty="0" smtClean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fr-FR" i="1" dirty="0"/>
          </a:p>
          <a:p>
            <a:pPr lvl="1"/>
            <a:endParaRPr lang="fr-FR" i="1" dirty="0" smtClean="0"/>
          </a:p>
          <a:p>
            <a:pPr lvl="1"/>
            <a:endParaRPr lang="fr-FR" i="1" dirty="0"/>
          </a:p>
          <a:p>
            <a:pPr lvl="1"/>
            <a:endParaRPr lang="fr-FR" dirty="0" smtClean="0">
              <a:sym typeface="Wingdings" panose="05000000000000000000" pitchFamily="2" charset="2"/>
            </a:endParaRP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  <a:p>
            <a:pPr>
              <a:lnSpc>
                <a:spcPct val="150000"/>
              </a:lnSpc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1CEB7EC-851F-483A-8429-CDD0D127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023" y="6255438"/>
            <a:ext cx="551167" cy="365125"/>
          </a:xfrm>
        </p:spPr>
        <p:txBody>
          <a:bodyPr/>
          <a:lstStyle/>
          <a:p>
            <a:fld id="{FEC07D1D-9040-46BE-96F9-BC33D0812D1B}" type="slidenum">
              <a:rPr lang="fr-FR" sz="2000" smtClean="0"/>
              <a:t>9</a:t>
            </a:fld>
            <a:endParaRPr lang="fr-FR" sz="2000"/>
          </a:p>
        </p:txBody>
      </p:sp>
      <p:sp>
        <p:nvSpPr>
          <p:cNvPr id="5" name="ZoneTexte 4"/>
          <p:cNvSpPr txBox="1"/>
          <p:nvPr/>
        </p:nvSpPr>
        <p:spPr>
          <a:xfrm>
            <a:off x="2882546" y="-4875"/>
            <a:ext cx="1001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fr-FR" sz="1200" dirty="0" smtClean="0"/>
              <a:t>Introduction        </a:t>
            </a:r>
            <a:r>
              <a:rPr lang="fr-F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1200" dirty="0" smtClean="0"/>
              <a:t> </a:t>
            </a:r>
            <a:r>
              <a:rPr lang="fr-FR" sz="1200" b="1" dirty="0" smtClean="0"/>
              <a:t>RàPC &amp; segmentation d’images</a:t>
            </a:r>
            <a:r>
              <a:rPr lang="fr-FR" sz="1200" dirty="0" smtClean="0"/>
              <a:t>             Logique floue et relations spatiales         Contribution        Conclusion 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1604891" y="272124"/>
            <a:ext cx="105871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V="1">
            <a:off x="4015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6600912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V="1">
            <a:off x="9054825" y="10868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 flipV="1">
            <a:off x="10111740" y="0"/>
            <a:ext cx="3810" cy="272124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Parallaxe</Template>
  <TotalTime>4875</TotalTime>
  <Words>3706</Words>
  <Application>Microsoft Office PowerPoint</Application>
  <PresentationFormat>Grand écran</PresentationFormat>
  <Paragraphs>1060</Paragraphs>
  <Slides>58</Slides>
  <Notes>51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8" baseType="lpstr">
      <vt:lpstr>Arial</vt:lpstr>
      <vt:lpstr>Arimo</vt:lpstr>
      <vt:lpstr>Calibri</vt:lpstr>
      <vt:lpstr>Cambria Math</vt:lpstr>
      <vt:lpstr>Corbel</vt:lpstr>
      <vt:lpstr>Times New Roman</vt:lpstr>
      <vt:lpstr>Wingdings</vt:lpstr>
      <vt:lpstr>Wingdings 3</vt:lpstr>
      <vt:lpstr>Parallaxe</vt:lpstr>
      <vt:lpstr>Feuille de calcul</vt:lpstr>
      <vt:lpstr>Démonstrateur basé sur le Raisonnement à Partir de Cas (Intelligence Artificielle) pour l’aide au traitement d’images médicales du cancer du rein chez l’enfant</vt:lpstr>
      <vt:lpstr>Plan</vt:lpstr>
      <vt:lpstr>Introduction</vt:lpstr>
      <vt:lpstr>Introduction</vt:lpstr>
      <vt:lpstr>Introduction</vt:lpstr>
      <vt:lpstr>I. Le RàPC pour le Traitement d’Images (TI)</vt:lpstr>
      <vt:lpstr>I. Le RàPC pour le Traitement d’Images (TI)</vt:lpstr>
      <vt:lpstr>I. Le RàPC pour le Traitement d’Images (TI)</vt:lpstr>
      <vt:lpstr>I. Le RàPC pour le Traitement d’Images (TI)</vt:lpstr>
      <vt:lpstr>I. Le RàPC pour le Traitement d’Images (TI)</vt:lpstr>
      <vt:lpstr>I. Le RàPC pour le Traitement d’Images (TI)</vt:lpstr>
      <vt:lpstr>Présentation PowerPoint</vt:lpstr>
      <vt:lpstr>I. Le RàPC pour le Traitement d’Images (TI)</vt:lpstr>
      <vt:lpstr>II. Logique floue et relations spatiales</vt:lpstr>
      <vt:lpstr>II. Logique floue et relations spatiales</vt:lpstr>
      <vt:lpstr>II. Logique floue et relations spatiales</vt:lpstr>
      <vt:lpstr>II. Logique floue et relations spatiales</vt:lpstr>
      <vt:lpstr>II. Logique floue et relations spatiales</vt:lpstr>
      <vt:lpstr>III. Contribution et solution proposée</vt:lpstr>
      <vt:lpstr>III. Contribution et solution proposée</vt:lpstr>
      <vt:lpstr>III. Contribution et solution proposée</vt:lpstr>
      <vt:lpstr>III. Contribution et solution proposée</vt:lpstr>
      <vt:lpstr>III. Contribution et solution proposée</vt:lpstr>
      <vt:lpstr>III. Contribution et solution proposée</vt:lpstr>
      <vt:lpstr>III. Contribution et solution proposée</vt:lpstr>
      <vt:lpstr>III. Contribution et solution proposée</vt:lpstr>
      <vt:lpstr>Présentation PowerPoint</vt:lpstr>
      <vt:lpstr>III. Contribution et solution proposée</vt:lpstr>
      <vt:lpstr>III. Contribution et solution proposée</vt:lpstr>
      <vt:lpstr>Conclusion</vt:lpstr>
      <vt:lpstr>Présentation PowerPoint</vt:lpstr>
      <vt:lpstr>Bibliographie</vt:lpstr>
      <vt:lpstr>Contribution et solution proposée</vt:lpstr>
      <vt:lpstr>Contribution et solution proposée</vt:lpstr>
      <vt:lpstr>Contribution et solution proposée</vt:lpstr>
      <vt:lpstr> II. Mesure de similarité entre cas</vt:lpstr>
      <vt:lpstr> II. Mesure de similarité entre cas</vt:lpstr>
      <vt:lpstr>I. Le RàPC pour le Traitement d’Images (TI)</vt:lpstr>
      <vt:lpstr>Présentation PowerPoint</vt:lpstr>
      <vt:lpstr>Segmentation d’images par RàPC et règles floues</vt:lpstr>
      <vt:lpstr> Plan</vt:lpstr>
      <vt:lpstr> I. Rappels sur la croissance de régions</vt:lpstr>
      <vt:lpstr> I. Rappels sur la croissance de régions</vt:lpstr>
      <vt:lpstr> I. Rappels sur le RàPC</vt:lpstr>
      <vt:lpstr> I. Rappels sur le RàPC</vt:lpstr>
      <vt:lpstr> II. Mesure de similarité entre cas</vt:lpstr>
      <vt:lpstr> II. Mesure de similarité entre cas</vt:lpstr>
      <vt:lpstr> II. Mesure de similarité entre cas</vt:lpstr>
      <vt:lpstr> II. Mesure de similarité entre cas</vt:lpstr>
      <vt:lpstr> II. Mesure de similarité entre cas</vt:lpstr>
      <vt:lpstr> II. Mesure de similarité entre cas</vt:lpstr>
      <vt:lpstr> II. Mesure de similarité entre cas</vt:lpstr>
      <vt:lpstr> III. Adaptation de la position des germes</vt:lpstr>
      <vt:lpstr> IV. Expériences et résultats</vt:lpstr>
      <vt:lpstr> IV. Expériences et résultats</vt:lpstr>
      <vt:lpstr> IV. Expériences et résultats</vt:lpstr>
      <vt:lpstr> IV. Résultats actuels</vt:lpstr>
      <vt:lpstr> 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d’Images Médicales par Deep Learning  –  Etude et Implémentation</dc:title>
  <dc:creator>lisa corbat</dc:creator>
  <cp:lastModifiedBy>Thibault</cp:lastModifiedBy>
  <cp:revision>387</cp:revision>
  <dcterms:created xsi:type="dcterms:W3CDTF">2017-06-14T13:15:58Z</dcterms:created>
  <dcterms:modified xsi:type="dcterms:W3CDTF">2017-09-12T12:36:52Z</dcterms:modified>
</cp:coreProperties>
</file>